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6858000" cx="9144000"/>
  <p:notesSz cx="6858000" cy="9144000"/>
  <p:embeddedFontLst>
    <p:embeddedFont>
      <p:font typeface="Robo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20">
          <p15:clr>
            <a:srgbClr val="A4A3A4"/>
          </p15:clr>
        </p15:guide>
        <p15:guide id="2" pos="2864">
          <p15:clr>
            <a:srgbClr val="A4A3A4"/>
          </p15:clr>
        </p15:guide>
      </p15:sldGuideLst>
    </p:ext>
    <p:ext uri="GoogleSlidesCustomDataVersion2">
      <go:slidesCustomData xmlns:go="http://customooxmlschemas.google.com/" r:id="rId67" roundtripDataSignature="AMtx7mihTn+Fev5+O7vf3FI4aB88nheB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D57592-94CA-4FB7-9DCA-7692E5111FA2}">
  <a:tblStyle styleId="{17D57592-94CA-4FB7-9DCA-7692E5111F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6CF285C-C2DF-4BF2-BC27-34DD55788E5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20" orient="horz"/>
        <p:guide pos="28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23" Type="http://schemas.openxmlformats.org/officeDocument/2006/relationships/slide" Target="slides/slide17.xml"/><Relationship Id="rId67" Type="http://customschemas.google.com/relationships/presentationmetadata" Target="meta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wentieth Century"/>
                <a:ea typeface="Twentieth Century"/>
                <a:cs typeface="Twentieth Century"/>
                <a:sym typeface="Twentieth Century"/>
              </a:rPr>
              <a:t>‹#›</a:t>
            </a:fld>
            <a:endParaRPr b="0" i="0" sz="1200" u="none" cap="none" strike="noStrike">
              <a:solidFill>
                <a:schemeClr val="dk1"/>
              </a:solidFill>
              <a:latin typeface="Twentieth Century"/>
              <a:ea typeface="Twentieth Century"/>
              <a:cs typeface="Twentieth Century"/>
              <a:sym typeface="Twentieth Century"/>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166a693a9_3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22166a693a9_3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22166a693a9_3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846c3088c_1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24846c3088c_1_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24846c3088c_1_1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846c3088c_1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24846c3088c_1_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24846c3088c_1_1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166a693a9_3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2166a693a9_3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22166a693a9_3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846c3088c_1_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24846c3088c_1_2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24846c3088c_1_2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846c3088c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24846c3088c_2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24846c3088c_2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999ca6b6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4999ca6b6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24999ca6b69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846c3088c_2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24846c3088c_2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24846c3088c_2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999ca6b69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4999ca6b69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g24999ca6b69_0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256fad27c0_1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2256fad27c0_1_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2256fad27c0_1_1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56fad27c0_1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2256fad27c0_1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2256fad27c0_1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846c3088c_2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24846c3088c_2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24846c3088c_2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846c3088c_2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24846c3088c_2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24846c3088c_2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256fad27c0_1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2256fad27c0_1_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2256fad27c0_1_1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939366dcf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4939366dcf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g24939366dcf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937783abb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24937783abb_1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24937783abb_1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939366dc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24939366dcf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24939366dcf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939366dcf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24939366dcf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24939366dcf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256fad27c0_1_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2256fad27c0_1_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2256fad27c0_1_1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a0f70830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24a0f70830a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g24a0f70830a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4a0f70830a_1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24a0f70830a_1_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g24a0f70830a_1_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56fad27c0_1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2256fad27c0_1_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2256fad27c0_1_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4a0f70830a_1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4a0f70830a_1_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24a0f70830a_1_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4a0f70830a_1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24a0f70830a_1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24a0f70830a_1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4a0f70830a_1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24a0f70830a_1_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24a0f70830a_1_1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4a0f70830a_1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24a0f70830a_1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24a0f70830a_1_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a0f70830a_1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24a0f70830a_1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24a0f70830a_1_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a0f70830a_1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24a0f70830a_1_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24a0f70830a_1_1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256fad27c0_2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256fad27c0_2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2256fad27c0_2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56fad27c0_1_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2256fad27c0_1_2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2256fad27c0_1_2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a0f70830a_1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4a0f70830a_1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24a0f70830a_1_2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a0f70830a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4a0f70830a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24a0f70830a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846c3088c_1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24846c3088c_1_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24846c3088c_1_1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4a0f70830a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4a0f70830a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24a0f70830a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4a0f70830a_1_2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4a0f70830a_1_2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24a0f70830a_1_2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4a0f70830a_0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4a0f70830a_0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24a0f70830a_0_1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a0f70830a_1_5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g24a0f70830a_1_5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g24a0f70830a_1_5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4a0f70830a_1_3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24a0f70830a_1_3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g24a0f70830a_1_3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4a0f70830a_1_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24a0f70830a_1_3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g24a0f70830a_1_3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4a0f70830a_1_3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24a0f70830a_1_3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g24a0f70830a_1_3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4a0f70830a_1_3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4a0f70830a_1_3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24a0f70830a_1_3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a0f70830a_1_4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24a0f70830a_1_4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g24a0f70830a_1_4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4a0f70830a_1_4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24a0f70830a_1_4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g24a0f70830a_1_4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932c0d593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24932c0d593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24932c0d593_2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4a0f70830a_1_4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24a0f70830a_1_4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g24a0f70830a_1_4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4a0f70830a_1_4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g24a0f70830a_1_4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g24a0f70830a_1_4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a0f70830a_1_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24a0f70830a_1_4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g24a0f70830a_1_4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4a0f70830a_1_4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4a0f70830a_1_4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g24a0f70830a_1_4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4a0f70830a_1_4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24a0f70830a_1_4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g24a0f70830a_1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a0f70830a_1_4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g24a0f70830a_1_4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g24a0f70830a_1_4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846c3088c_1_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24846c3088c_1_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24846c3088c_1_1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56fad27c0_1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2256fad27c0_1_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2256fad27c0_1_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166a693a9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22166a693a9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g22166a693a9_0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846c3088c_1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24846c3088c_1_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24846c3088c_1_1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option 2">
  <p:cSld name="Title slide – Red option 2">
    <p:spTree>
      <p:nvGrpSpPr>
        <p:cNvPr id="14" name="Shape 14"/>
        <p:cNvGrpSpPr/>
        <p:nvPr/>
      </p:nvGrpSpPr>
      <p:grpSpPr>
        <a:xfrm>
          <a:off x="0" y="0"/>
          <a:ext cx="0" cy="0"/>
          <a:chOff x="0" y="0"/>
          <a:chExt cx="0" cy="0"/>
        </a:xfrm>
      </p:grpSpPr>
      <p:pic>
        <p:nvPicPr>
          <p:cNvPr descr="PPT Template background file_Red.jpg" id="15" name="Google Shape;15;p16"/>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16" name="Google Shape;16;p16"/>
          <p:cNvPicPr preferRelativeResize="0"/>
          <p:nvPr/>
        </p:nvPicPr>
        <p:blipFill rotWithShape="1">
          <a:blip r:embed="rId3">
            <a:alphaModFix/>
          </a:blip>
          <a:srcRect b="0" l="0" r="0" t="0"/>
          <a:stretch/>
        </p:blipFill>
        <p:spPr>
          <a:xfrm>
            <a:off x="4571344" y="0"/>
            <a:ext cx="4581600" cy="6872400"/>
          </a:xfrm>
          <a:prstGeom prst="rect">
            <a:avLst/>
          </a:prstGeom>
          <a:blipFill rotWithShape="1">
            <a:blip r:embed="rId4">
              <a:alphaModFix/>
            </a:blip>
            <a:stretch>
              <a:fillRect b="0" l="0" r="0" t="0"/>
            </a:stretch>
          </a:blipFill>
          <a:ln>
            <a:noFill/>
          </a:ln>
        </p:spPr>
      </p:pic>
      <p:pic>
        <p:nvPicPr>
          <p:cNvPr descr="269F7152-Edit.jpg" id="17" name="Google Shape;17;p16"/>
          <p:cNvPicPr preferRelativeResize="0"/>
          <p:nvPr/>
        </p:nvPicPr>
        <p:blipFill rotWithShape="1">
          <a:blip r:embed="rId5">
            <a:alphaModFix/>
          </a:blip>
          <a:srcRect b="0" l="28074" r="27248" t="0"/>
          <a:stretch/>
        </p:blipFill>
        <p:spPr>
          <a:xfrm>
            <a:off x="4571344" y="-1"/>
            <a:ext cx="4581600" cy="6875924"/>
          </a:xfrm>
          <a:prstGeom prst="rect">
            <a:avLst/>
          </a:prstGeom>
          <a:noFill/>
          <a:ln>
            <a:noFill/>
          </a:ln>
        </p:spPr>
      </p:pic>
      <p:sp>
        <p:nvSpPr>
          <p:cNvPr id="18" name="Google Shape;18;p16"/>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 name="Google Shape;19;p16"/>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2">
  <p:cSld name="Title slide – White option 2">
    <p:spTree>
      <p:nvGrpSpPr>
        <p:cNvPr id="59" name="Shape 59"/>
        <p:cNvGrpSpPr/>
        <p:nvPr/>
      </p:nvGrpSpPr>
      <p:grpSpPr>
        <a:xfrm>
          <a:off x="0" y="0"/>
          <a:ext cx="0" cy="0"/>
          <a:chOff x="0" y="0"/>
          <a:chExt cx="0" cy="0"/>
        </a:xfrm>
      </p:grpSpPr>
      <p:sp>
        <p:nvSpPr>
          <p:cNvPr id="60" name="Google Shape;60;p2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1" name="Google Shape;61;p24"/>
          <p:cNvPicPr preferRelativeResize="0"/>
          <p:nvPr/>
        </p:nvPicPr>
        <p:blipFill rotWithShape="1">
          <a:blip r:embed="rId2">
            <a:alphaModFix/>
          </a:blip>
          <a:srcRect b="0" l="0" r="0" t="0"/>
          <a:stretch/>
        </p:blipFill>
        <p:spPr>
          <a:xfrm>
            <a:off x="4645025" y="419100"/>
            <a:ext cx="4035425" cy="6016626"/>
          </a:xfrm>
          <a:prstGeom prst="rect">
            <a:avLst/>
          </a:prstGeom>
          <a:noFill/>
          <a:ln>
            <a:noFill/>
          </a:ln>
        </p:spPr>
      </p:pic>
      <p:pic>
        <p:nvPicPr>
          <p:cNvPr descr="USY_MB1_PMS_1_Colour_Standard_Logo.png" id="62" name="Google Shape;62;p24"/>
          <p:cNvPicPr preferRelativeResize="0"/>
          <p:nvPr/>
        </p:nvPicPr>
        <p:blipFill rotWithShape="1">
          <a:blip r:embed="rId3">
            <a:alphaModFix/>
          </a:blip>
          <a:srcRect b="0" l="0" r="0" t="0"/>
          <a:stretch/>
        </p:blipFill>
        <p:spPr>
          <a:xfrm>
            <a:off x="454025" y="5905500"/>
            <a:ext cx="1536700" cy="530225"/>
          </a:xfrm>
          <a:prstGeom prst="rect">
            <a:avLst/>
          </a:prstGeom>
          <a:noFill/>
          <a:ln>
            <a:noFill/>
          </a:ln>
        </p:spPr>
      </p:pic>
      <p:sp>
        <p:nvSpPr>
          <p:cNvPr id="63" name="Google Shape;63;p24"/>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24"/>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3">
  <p:cSld name="Title slide – White option 3">
    <p:spTree>
      <p:nvGrpSpPr>
        <p:cNvPr id="65" name="Shape 65"/>
        <p:cNvGrpSpPr/>
        <p:nvPr/>
      </p:nvGrpSpPr>
      <p:grpSpPr>
        <a:xfrm>
          <a:off x="0" y="0"/>
          <a:ext cx="0" cy="0"/>
          <a:chOff x="0" y="0"/>
          <a:chExt cx="0" cy="0"/>
        </a:xfrm>
      </p:grpSpPr>
      <p:sp>
        <p:nvSpPr>
          <p:cNvPr id="66" name="Google Shape;66;p2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7" name="Google Shape;67;p25"/>
          <p:cNvPicPr preferRelativeResize="0"/>
          <p:nvPr/>
        </p:nvPicPr>
        <p:blipFill rotWithShape="1">
          <a:blip r:embed="rId2">
            <a:alphaModFix/>
          </a:blip>
          <a:srcRect b="0" l="0" r="0" t="0"/>
          <a:stretch/>
        </p:blipFill>
        <p:spPr>
          <a:xfrm>
            <a:off x="4645025" y="419100"/>
            <a:ext cx="4035425" cy="6016626"/>
          </a:xfrm>
          <a:prstGeom prst="rect">
            <a:avLst/>
          </a:prstGeom>
          <a:noFill/>
          <a:ln>
            <a:noFill/>
          </a:ln>
        </p:spPr>
      </p:pic>
      <p:pic>
        <p:nvPicPr>
          <p:cNvPr descr="USY_MB1_PMS_1_Colour_Standard_Logo.png" id="68" name="Google Shape;68;p25"/>
          <p:cNvPicPr preferRelativeResize="0"/>
          <p:nvPr/>
        </p:nvPicPr>
        <p:blipFill rotWithShape="1">
          <a:blip r:embed="rId3">
            <a:alphaModFix/>
          </a:blip>
          <a:srcRect b="0" l="0" r="0" t="0"/>
          <a:stretch/>
        </p:blipFill>
        <p:spPr>
          <a:xfrm>
            <a:off x="454025" y="5905500"/>
            <a:ext cx="1536700" cy="530225"/>
          </a:xfrm>
          <a:prstGeom prst="rect">
            <a:avLst/>
          </a:prstGeom>
          <a:noFill/>
          <a:ln>
            <a:noFill/>
          </a:ln>
        </p:spPr>
      </p:pic>
      <p:sp>
        <p:nvSpPr>
          <p:cNvPr id="69" name="Google Shape;69;p25"/>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25"/>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4">
  <p:cSld name="Title slide – White option 4">
    <p:spTree>
      <p:nvGrpSpPr>
        <p:cNvPr id="71" name="Shape 71"/>
        <p:cNvGrpSpPr/>
        <p:nvPr/>
      </p:nvGrpSpPr>
      <p:grpSpPr>
        <a:xfrm>
          <a:off x="0" y="0"/>
          <a:ext cx="0" cy="0"/>
          <a:chOff x="0" y="0"/>
          <a:chExt cx="0" cy="0"/>
        </a:xfrm>
      </p:grpSpPr>
      <p:sp>
        <p:nvSpPr>
          <p:cNvPr id="72" name="Google Shape;72;p2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3" name="Google Shape;73;p26"/>
          <p:cNvPicPr preferRelativeResize="0"/>
          <p:nvPr/>
        </p:nvPicPr>
        <p:blipFill rotWithShape="1">
          <a:blip r:embed="rId2">
            <a:alphaModFix/>
          </a:blip>
          <a:srcRect b="0" l="0" r="0" t="0"/>
          <a:stretch/>
        </p:blipFill>
        <p:spPr>
          <a:xfrm>
            <a:off x="4645025" y="419100"/>
            <a:ext cx="4035425" cy="6016626"/>
          </a:xfrm>
          <a:prstGeom prst="rect">
            <a:avLst/>
          </a:prstGeom>
          <a:noFill/>
          <a:ln>
            <a:noFill/>
          </a:ln>
        </p:spPr>
      </p:pic>
      <p:pic>
        <p:nvPicPr>
          <p:cNvPr descr="USY_MB1_PMS_1_Colour_Standard_Logo.png" id="74" name="Google Shape;74;p26"/>
          <p:cNvPicPr preferRelativeResize="0"/>
          <p:nvPr/>
        </p:nvPicPr>
        <p:blipFill rotWithShape="1">
          <a:blip r:embed="rId3">
            <a:alphaModFix/>
          </a:blip>
          <a:srcRect b="0" l="0" r="0" t="0"/>
          <a:stretch/>
        </p:blipFill>
        <p:spPr>
          <a:xfrm>
            <a:off x="454025" y="5905500"/>
            <a:ext cx="1536700" cy="530225"/>
          </a:xfrm>
          <a:prstGeom prst="rect">
            <a:avLst/>
          </a:prstGeom>
          <a:noFill/>
          <a:ln>
            <a:noFill/>
          </a:ln>
        </p:spPr>
      </p:pic>
      <p:sp>
        <p:nvSpPr>
          <p:cNvPr id="75" name="Google Shape;75;p26"/>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26"/>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5 (no image)">
  <p:cSld name="Title slide – White option 5 (no image)">
    <p:spTree>
      <p:nvGrpSpPr>
        <p:cNvPr id="77" name="Shape 77"/>
        <p:cNvGrpSpPr/>
        <p:nvPr/>
      </p:nvGrpSpPr>
      <p:grpSpPr>
        <a:xfrm>
          <a:off x="0" y="0"/>
          <a:ext cx="0" cy="0"/>
          <a:chOff x="0" y="0"/>
          <a:chExt cx="0" cy="0"/>
        </a:xfrm>
      </p:grpSpPr>
      <p:sp>
        <p:nvSpPr>
          <p:cNvPr id="78" name="Google Shape;78;p2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USY_MB1_PMS_1_Colour_Standard_Logo.png" id="79" name="Google Shape;79;p27"/>
          <p:cNvPicPr preferRelativeResize="0"/>
          <p:nvPr/>
        </p:nvPicPr>
        <p:blipFill rotWithShape="1">
          <a:blip r:embed="rId2">
            <a:alphaModFix/>
          </a:blip>
          <a:srcRect b="0" l="0" r="0" t="0"/>
          <a:stretch/>
        </p:blipFill>
        <p:spPr>
          <a:xfrm>
            <a:off x="454025" y="5905500"/>
            <a:ext cx="1536700" cy="530225"/>
          </a:xfrm>
          <a:prstGeom prst="rect">
            <a:avLst/>
          </a:prstGeom>
          <a:noFill/>
          <a:ln>
            <a:noFill/>
          </a:ln>
        </p:spPr>
      </p:pic>
      <p:sp>
        <p:nvSpPr>
          <p:cNvPr id="80" name="Google Shape;80;p27"/>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p27"/>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p28"/>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28"/>
          <p:cNvSpPr txBox="1"/>
          <p:nvPr>
            <p:ph idx="1" type="body"/>
          </p:nvPr>
        </p:nvSpPr>
        <p:spPr>
          <a:xfrm>
            <a:off x="457200" y="1358900"/>
            <a:ext cx="8229600" cy="4767300"/>
          </a:xfrm>
          <a:prstGeom prst="rect">
            <a:avLst/>
          </a:prstGeom>
          <a:noFill/>
          <a:ln>
            <a:noFill/>
          </a:ln>
        </p:spPr>
        <p:txBody>
          <a:bodyPr anchorCtr="0" anchor="t" bIns="45700" lIns="91425" spcFirstLastPara="1" rIns="91425" wrap="square" tIns="45700">
            <a:normAutofit/>
          </a:bodyPr>
          <a:lstStyle>
            <a:lvl1pPr indent="-381000" lvl="0" marL="457200" rtl="0" algn="l">
              <a:lnSpc>
                <a:spcPct val="90000"/>
              </a:lnSpc>
              <a:spcBef>
                <a:spcPts val="480"/>
              </a:spcBef>
              <a:spcAft>
                <a:spcPts val="0"/>
              </a:spcAft>
              <a:buClr>
                <a:schemeClr val="dk1"/>
              </a:buClr>
              <a:buSzPts val="2400"/>
              <a:buChar char="–"/>
              <a:defRPr/>
            </a:lvl1pPr>
            <a:lvl2pPr indent="-355600" lvl="1" marL="914400" rtl="0" algn="l">
              <a:lnSpc>
                <a:spcPct val="90000"/>
              </a:lnSpc>
              <a:spcBef>
                <a:spcPts val="400"/>
              </a:spcBef>
              <a:spcAft>
                <a:spcPts val="0"/>
              </a:spcAft>
              <a:buClr>
                <a:schemeClr val="dk1"/>
              </a:buClr>
              <a:buSzPts val="2000"/>
              <a:buFont typeface="Merriweather Sans"/>
              <a:buChar char="–"/>
              <a:defRPr/>
            </a:lvl2pPr>
            <a:lvl3pPr indent="-355600" lvl="2" marL="1371600" rtl="0" algn="l">
              <a:lnSpc>
                <a:spcPct val="90000"/>
              </a:lnSpc>
              <a:spcBef>
                <a:spcPts val="400"/>
              </a:spcBef>
              <a:spcAft>
                <a:spcPts val="0"/>
              </a:spcAft>
              <a:buClr>
                <a:schemeClr val="dk1"/>
              </a:buClr>
              <a:buSzPts val="20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Image">
  <p:cSld name="Title, Content and Image">
    <p:spTree>
      <p:nvGrpSpPr>
        <p:cNvPr id="85" name="Shape 85"/>
        <p:cNvGrpSpPr/>
        <p:nvPr/>
      </p:nvGrpSpPr>
      <p:grpSpPr>
        <a:xfrm>
          <a:off x="0" y="0"/>
          <a:ext cx="0" cy="0"/>
          <a:chOff x="0" y="0"/>
          <a:chExt cx="0" cy="0"/>
        </a:xfrm>
      </p:grpSpPr>
      <p:sp>
        <p:nvSpPr>
          <p:cNvPr id="86" name="Google Shape;86;p30"/>
          <p:cNvSpPr txBox="1"/>
          <p:nvPr>
            <p:ph idx="1" type="body"/>
          </p:nvPr>
        </p:nvSpPr>
        <p:spPr>
          <a:xfrm>
            <a:off x="457200" y="5491163"/>
            <a:ext cx="4038600" cy="537600"/>
          </a:xfrm>
          <a:prstGeom prst="rect">
            <a:avLst/>
          </a:prstGeom>
          <a:noFill/>
          <a:ln>
            <a:noFill/>
          </a:ln>
        </p:spPr>
        <p:txBody>
          <a:bodyPr anchorCtr="0" anchor="t" bIns="45700" lIns="0" spcFirstLastPara="1" rIns="72000" wrap="square" tIns="72000">
            <a:noAutofit/>
          </a:bodyPr>
          <a:lstStyle>
            <a:lvl1pPr indent="-228600" lvl="0" marL="457200" marR="0" rtl="0" algn="l">
              <a:lnSpc>
                <a:spcPct val="100000"/>
              </a:lnSpc>
              <a:spcBef>
                <a:spcPts val="220"/>
              </a:spcBef>
              <a:spcAft>
                <a:spcPts val="0"/>
              </a:spcAft>
              <a:buClr>
                <a:schemeClr val="dk1"/>
              </a:buClr>
              <a:buSzPts val="1100"/>
              <a:buFont typeface="Merriweather Sans"/>
              <a:buNone/>
              <a:defRPr sz="1100"/>
            </a:lvl1pPr>
            <a:lvl2pPr indent="-298450" lvl="1" marL="914400" rtl="0" algn="l">
              <a:lnSpc>
                <a:spcPct val="100000"/>
              </a:lnSpc>
              <a:spcBef>
                <a:spcPts val="220"/>
              </a:spcBef>
              <a:spcAft>
                <a:spcPts val="0"/>
              </a:spcAft>
              <a:buClr>
                <a:schemeClr val="dk1"/>
              </a:buClr>
              <a:buSzPts val="1100"/>
              <a:buChar char="–"/>
              <a:defRPr sz="1100"/>
            </a:lvl2pPr>
            <a:lvl3pPr indent="-298450" lvl="2" marL="1371600" rtl="0" algn="l">
              <a:lnSpc>
                <a:spcPct val="100000"/>
              </a:lnSpc>
              <a:spcBef>
                <a:spcPts val="220"/>
              </a:spcBef>
              <a:spcAft>
                <a:spcPts val="0"/>
              </a:spcAft>
              <a:buClr>
                <a:schemeClr val="dk1"/>
              </a:buClr>
              <a:buSzPts val="1100"/>
              <a:buChar char="•"/>
              <a:defRPr sz="1100"/>
            </a:lvl3pPr>
            <a:lvl4pPr indent="-298450" lvl="3" marL="1828800" rtl="0" algn="l">
              <a:lnSpc>
                <a:spcPct val="100000"/>
              </a:lnSpc>
              <a:spcBef>
                <a:spcPts val="220"/>
              </a:spcBef>
              <a:spcAft>
                <a:spcPts val="0"/>
              </a:spcAft>
              <a:buClr>
                <a:schemeClr val="dk1"/>
              </a:buClr>
              <a:buSzPts val="1100"/>
              <a:buChar char="–"/>
              <a:defRPr sz="1100"/>
            </a:lvl4pPr>
            <a:lvl5pPr indent="-298450" lvl="4" marL="2286000" rtl="0" algn="l">
              <a:lnSpc>
                <a:spcPct val="100000"/>
              </a:lnSpc>
              <a:spcBef>
                <a:spcPts val="220"/>
              </a:spcBef>
              <a:spcAft>
                <a:spcPts val="0"/>
              </a:spcAft>
              <a:buClr>
                <a:schemeClr val="dk1"/>
              </a:buClr>
              <a:buSzPts val="1100"/>
              <a:buChar char="»"/>
              <a:defRPr sz="1100"/>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87" name="Google Shape;87;p30"/>
          <p:cNvSpPr/>
          <p:nvPr>
            <p:ph idx="2" type="pic"/>
          </p:nvPr>
        </p:nvSpPr>
        <p:spPr>
          <a:xfrm>
            <a:off x="457200" y="1360488"/>
            <a:ext cx="4038600" cy="4130400"/>
          </a:xfrm>
          <a:prstGeom prst="rect">
            <a:avLst/>
          </a:prstGeom>
          <a:noFill/>
          <a:ln>
            <a:noFill/>
          </a:ln>
        </p:spPr>
      </p:sp>
      <p:sp>
        <p:nvSpPr>
          <p:cNvPr id="88" name="Google Shape;88;p30"/>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p30"/>
          <p:cNvSpPr txBox="1"/>
          <p:nvPr>
            <p:ph idx="3" type="body"/>
          </p:nvPr>
        </p:nvSpPr>
        <p:spPr>
          <a:xfrm>
            <a:off x="4648200" y="1359925"/>
            <a:ext cx="4038600" cy="45261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81000" lvl="1" marL="914400" rtl="0" algn="l">
              <a:lnSpc>
                <a:spcPct val="100000"/>
              </a:lnSpc>
              <a:spcBef>
                <a:spcPts val="480"/>
              </a:spcBef>
              <a:spcAft>
                <a:spcPts val="0"/>
              </a:spcAft>
              <a:buClr>
                <a:schemeClr val="dk1"/>
              </a:buClr>
              <a:buSzPts val="2400"/>
              <a:buChar char="–"/>
              <a:defRPr sz="24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able">
  <p:cSld name="Title, Content and Table">
    <p:spTree>
      <p:nvGrpSpPr>
        <p:cNvPr id="90" name="Shape 90"/>
        <p:cNvGrpSpPr/>
        <p:nvPr/>
      </p:nvGrpSpPr>
      <p:grpSpPr>
        <a:xfrm>
          <a:off x="0" y="0"/>
          <a:ext cx="0" cy="0"/>
          <a:chOff x="0" y="0"/>
          <a:chExt cx="0" cy="0"/>
        </a:xfrm>
      </p:grpSpPr>
      <p:sp>
        <p:nvSpPr>
          <p:cNvPr id="91" name="Google Shape;91;p31"/>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31"/>
          <p:cNvSpPr txBox="1"/>
          <p:nvPr>
            <p:ph idx="1" type="body"/>
          </p:nvPr>
        </p:nvSpPr>
        <p:spPr>
          <a:xfrm>
            <a:off x="4648200" y="1359925"/>
            <a:ext cx="4038600" cy="45261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81000" lvl="1" marL="914400" rtl="0" algn="l">
              <a:lnSpc>
                <a:spcPct val="100000"/>
              </a:lnSpc>
              <a:spcBef>
                <a:spcPts val="480"/>
              </a:spcBef>
              <a:spcAft>
                <a:spcPts val="0"/>
              </a:spcAft>
              <a:buClr>
                <a:schemeClr val="dk1"/>
              </a:buClr>
              <a:buSzPts val="2400"/>
              <a:buChar char="–"/>
              <a:defRPr sz="24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93" name="Google Shape;93;p31"/>
          <p:cNvSpPr txBox="1"/>
          <p:nvPr>
            <p:ph idx="2" type="body"/>
          </p:nvPr>
        </p:nvSpPr>
        <p:spPr>
          <a:xfrm>
            <a:off x="457200" y="5491163"/>
            <a:ext cx="4038600" cy="537600"/>
          </a:xfrm>
          <a:prstGeom prst="rect">
            <a:avLst/>
          </a:prstGeom>
          <a:noFill/>
          <a:ln>
            <a:noFill/>
          </a:ln>
        </p:spPr>
        <p:txBody>
          <a:bodyPr anchorCtr="0" anchor="t" bIns="45700" lIns="0" spcFirstLastPara="1" rIns="72000" wrap="square" tIns="72000">
            <a:noAutofit/>
          </a:bodyPr>
          <a:lstStyle>
            <a:lvl1pPr indent="-228600" lvl="0" marL="457200" marR="0" rtl="0" algn="l">
              <a:lnSpc>
                <a:spcPct val="100000"/>
              </a:lnSpc>
              <a:spcBef>
                <a:spcPts val="220"/>
              </a:spcBef>
              <a:spcAft>
                <a:spcPts val="0"/>
              </a:spcAft>
              <a:buClr>
                <a:schemeClr val="dk1"/>
              </a:buClr>
              <a:buSzPts val="1100"/>
              <a:buFont typeface="Merriweather Sans"/>
              <a:buNone/>
              <a:defRPr sz="1100"/>
            </a:lvl1pPr>
            <a:lvl2pPr indent="-298450" lvl="1" marL="914400" rtl="0" algn="l">
              <a:lnSpc>
                <a:spcPct val="100000"/>
              </a:lnSpc>
              <a:spcBef>
                <a:spcPts val="220"/>
              </a:spcBef>
              <a:spcAft>
                <a:spcPts val="0"/>
              </a:spcAft>
              <a:buClr>
                <a:schemeClr val="dk1"/>
              </a:buClr>
              <a:buSzPts val="1100"/>
              <a:buChar char="–"/>
              <a:defRPr sz="1100"/>
            </a:lvl2pPr>
            <a:lvl3pPr indent="-298450" lvl="2" marL="1371600" rtl="0" algn="l">
              <a:lnSpc>
                <a:spcPct val="100000"/>
              </a:lnSpc>
              <a:spcBef>
                <a:spcPts val="220"/>
              </a:spcBef>
              <a:spcAft>
                <a:spcPts val="0"/>
              </a:spcAft>
              <a:buClr>
                <a:schemeClr val="dk1"/>
              </a:buClr>
              <a:buSzPts val="1100"/>
              <a:buChar char="•"/>
              <a:defRPr sz="1100"/>
            </a:lvl3pPr>
            <a:lvl4pPr indent="-298450" lvl="3" marL="1828800" rtl="0" algn="l">
              <a:lnSpc>
                <a:spcPct val="100000"/>
              </a:lnSpc>
              <a:spcBef>
                <a:spcPts val="220"/>
              </a:spcBef>
              <a:spcAft>
                <a:spcPts val="0"/>
              </a:spcAft>
              <a:buClr>
                <a:schemeClr val="dk1"/>
              </a:buClr>
              <a:buSzPts val="1100"/>
              <a:buChar char="–"/>
              <a:defRPr sz="1100"/>
            </a:lvl4pPr>
            <a:lvl5pPr indent="-298450" lvl="4" marL="2286000" rtl="0" algn="l">
              <a:lnSpc>
                <a:spcPct val="100000"/>
              </a:lnSpc>
              <a:spcBef>
                <a:spcPts val="220"/>
              </a:spcBef>
              <a:spcAft>
                <a:spcPts val="0"/>
              </a:spcAft>
              <a:buClr>
                <a:schemeClr val="dk1"/>
              </a:buClr>
              <a:buSzPts val="1100"/>
              <a:buChar char="»"/>
              <a:defRPr sz="1100"/>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Chart">
  <p:cSld name="Title, Content and Chart">
    <p:spTree>
      <p:nvGrpSpPr>
        <p:cNvPr id="94" name="Shape 94"/>
        <p:cNvGrpSpPr/>
        <p:nvPr/>
      </p:nvGrpSpPr>
      <p:grpSpPr>
        <a:xfrm>
          <a:off x="0" y="0"/>
          <a:ext cx="0" cy="0"/>
          <a:chOff x="0" y="0"/>
          <a:chExt cx="0" cy="0"/>
        </a:xfrm>
      </p:grpSpPr>
      <p:sp>
        <p:nvSpPr>
          <p:cNvPr id="95" name="Google Shape;95;p32"/>
          <p:cNvSpPr/>
          <p:nvPr>
            <p:ph idx="2" type="chart"/>
          </p:nvPr>
        </p:nvSpPr>
        <p:spPr>
          <a:xfrm>
            <a:off x="457200" y="1360488"/>
            <a:ext cx="4038600" cy="41307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480"/>
              </a:spcBef>
              <a:spcAft>
                <a:spcPts val="0"/>
              </a:spcAft>
              <a:buClr>
                <a:schemeClr val="dk1"/>
              </a:buClr>
              <a:buSzPts val="2400"/>
              <a:buFont typeface="Merriweather Sans"/>
              <a:buNone/>
              <a:defRPr b="0" i="0" sz="24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9pPr>
          </a:lstStyle>
          <a:p/>
        </p:txBody>
      </p:sp>
      <p:sp>
        <p:nvSpPr>
          <p:cNvPr id="96" name="Google Shape;96;p32"/>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32"/>
          <p:cNvSpPr txBox="1"/>
          <p:nvPr>
            <p:ph idx="1" type="body"/>
          </p:nvPr>
        </p:nvSpPr>
        <p:spPr>
          <a:xfrm>
            <a:off x="4648200" y="1359925"/>
            <a:ext cx="4038600" cy="4526100"/>
          </a:xfrm>
          <a:prstGeom prst="rect">
            <a:avLst/>
          </a:prstGeom>
          <a:noFill/>
          <a:ln>
            <a:noFill/>
          </a:ln>
        </p:spPr>
        <p:txBody>
          <a:bodyPr anchorCtr="0" anchor="t" bIns="45700" lIns="91425" spcFirstLastPara="1" rIns="91425" wrap="square" tIns="45700">
            <a:normAutofit/>
          </a:bodyPr>
          <a:lstStyle>
            <a:lvl1pPr indent="-355600" lvl="0" marL="457200" rtl="0" algn="l">
              <a:lnSpc>
                <a:spcPct val="100000"/>
              </a:lnSpc>
              <a:spcBef>
                <a:spcPts val="400"/>
              </a:spcBef>
              <a:spcAft>
                <a:spcPts val="0"/>
              </a:spcAft>
              <a:buClr>
                <a:schemeClr val="dk1"/>
              </a:buClr>
              <a:buSzPts val="2000"/>
              <a:buChar char="–"/>
              <a:defRPr sz="2000"/>
            </a:lvl1pPr>
            <a:lvl2pPr indent="-355600" lvl="1" marL="914400" rtl="0" algn="l">
              <a:lnSpc>
                <a:spcPct val="100000"/>
              </a:lnSpc>
              <a:spcBef>
                <a:spcPts val="400"/>
              </a:spcBef>
              <a:spcAft>
                <a:spcPts val="0"/>
              </a:spcAft>
              <a:buClr>
                <a:schemeClr val="dk1"/>
              </a:buClr>
              <a:buSzPts val="2000"/>
              <a:buChar char="–"/>
              <a:defRPr sz="2000"/>
            </a:lvl2pPr>
            <a:lvl3pPr indent="-355600" lvl="2" marL="1371600" rtl="0" algn="l">
              <a:lnSpc>
                <a:spcPct val="100000"/>
              </a:lnSpc>
              <a:spcBef>
                <a:spcPts val="400"/>
              </a:spcBef>
              <a:spcAft>
                <a:spcPts val="0"/>
              </a:spcAft>
              <a:buClr>
                <a:schemeClr val="dk1"/>
              </a:buClr>
              <a:buSzPts val="2000"/>
              <a:buChar char="•"/>
              <a:defRPr sz="20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98" name="Google Shape;98;p32"/>
          <p:cNvSpPr txBox="1"/>
          <p:nvPr>
            <p:ph idx="3" type="body"/>
          </p:nvPr>
        </p:nvSpPr>
        <p:spPr>
          <a:xfrm>
            <a:off x="457200" y="5491163"/>
            <a:ext cx="4038600" cy="537600"/>
          </a:xfrm>
          <a:prstGeom prst="rect">
            <a:avLst/>
          </a:prstGeom>
          <a:noFill/>
          <a:ln>
            <a:noFill/>
          </a:ln>
        </p:spPr>
        <p:txBody>
          <a:bodyPr anchorCtr="0" anchor="t" bIns="45700" lIns="0" spcFirstLastPara="1" rIns="72000" wrap="square" tIns="72000">
            <a:noAutofit/>
          </a:bodyPr>
          <a:lstStyle>
            <a:lvl1pPr indent="-228600" lvl="0" marL="457200" marR="0" rtl="0" algn="l">
              <a:lnSpc>
                <a:spcPct val="100000"/>
              </a:lnSpc>
              <a:spcBef>
                <a:spcPts val="220"/>
              </a:spcBef>
              <a:spcAft>
                <a:spcPts val="0"/>
              </a:spcAft>
              <a:buClr>
                <a:schemeClr val="dk1"/>
              </a:buClr>
              <a:buSzPts val="1100"/>
              <a:buFont typeface="Merriweather Sans"/>
              <a:buNone/>
              <a:defRPr sz="1100"/>
            </a:lvl1pPr>
            <a:lvl2pPr indent="-298450" lvl="1" marL="914400" rtl="0" algn="l">
              <a:lnSpc>
                <a:spcPct val="100000"/>
              </a:lnSpc>
              <a:spcBef>
                <a:spcPts val="220"/>
              </a:spcBef>
              <a:spcAft>
                <a:spcPts val="0"/>
              </a:spcAft>
              <a:buClr>
                <a:schemeClr val="dk1"/>
              </a:buClr>
              <a:buSzPts val="1100"/>
              <a:buChar char="–"/>
              <a:defRPr sz="1100"/>
            </a:lvl2pPr>
            <a:lvl3pPr indent="-298450" lvl="2" marL="1371600" rtl="0" algn="l">
              <a:lnSpc>
                <a:spcPct val="100000"/>
              </a:lnSpc>
              <a:spcBef>
                <a:spcPts val="220"/>
              </a:spcBef>
              <a:spcAft>
                <a:spcPts val="0"/>
              </a:spcAft>
              <a:buClr>
                <a:schemeClr val="dk1"/>
              </a:buClr>
              <a:buSzPts val="1100"/>
              <a:buChar char="•"/>
              <a:defRPr sz="1100"/>
            </a:lvl3pPr>
            <a:lvl4pPr indent="-298450" lvl="3" marL="1828800" rtl="0" algn="l">
              <a:lnSpc>
                <a:spcPct val="100000"/>
              </a:lnSpc>
              <a:spcBef>
                <a:spcPts val="220"/>
              </a:spcBef>
              <a:spcAft>
                <a:spcPts val="0"/>
              </a:spcAft>
              <a:buClr>
                <a:schemeClr val="dk1"/>
              </a:buClr>
              <a:buSzPts val="1100"/>
              <a:buChar char="–"/>
              <a:defRPr sz="1100"/>
            </a:lvl4pPr>
            <a:lvl5pPr indent="-298450" lvl="4" marL="2286000" rtl="0" algn="l">
              <a:lnSpc>
                <a:spcPct val="100000"/>
              </a:lnSpc>
              <a:spcBef>
                <a:spcPts val="220"/>
              </a:spcBef>
              <a:spcAft>
                <a:spcPts val="0"/>
              </a:spcAft>
              <a:buClr>
                <a:schemeClr val="dk1"/>
              </a:buClr>
              <a:buSzPts val="1100"/>
              <a:buChar char="»"/>
              <a:defRPr sz="1100"/>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99" name="Shape 99"/>
        <p:cNvGrpSpPr/>
        <p:nvPr/>
      </p:nvGrpSpPr>
      <p:grpSpPr>
        <a:xfrm>
          <a:off x="0" y="0"/>
          <a:ext cx="0" cy="0"/>
          <a:chOff x="0" y="0"/>
          <a:chExt cx="0" cy="0"/>
        </a:xfrm>
      </p:grpSpPr>
      <p:sp>
        <p:nvSpPr>
          <p:cNvPr id="100" name="Google Shape;100;p33"/>
          <p:cNvSpPr/>
          <p:nvPr>
            <p:ph idx="2" type="pic"/>
          </p:nvPr>
        </p:nvSpPr>
        <p:spPr>
          <a:xfrm>
            <a:off x="457200" y="1358900"/>
            <a:ext cx="8229600" cy="4767300"/>
          </a:xfrm>
          <a:prstGeom prst="rect">
            <a:avLst/>
          </a:prstGeom>
          <a:noFill/>
          <a:ln>
            <a:noFill/>
          </a:ln>
        </p:spPr>
      </p:sp>
      <p:sp>
        <p:nvSpPr>
          <p:cNvPr id="101" name="Google Shape;101;p33"/>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34"/>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0" name="Shape 20"/>
        <p:cNvGrpSpPr/>
        <p:nvPr/>
      </p:nvGrpSpPr>
      <p:grpSpPr>
        <a:xfrm>
          <a:off x="0" y="0"/>
          <a:ext cx="0" cy="0"/>
          <a:chOff x="0" y="0"/>
          <a:chExt cx="0" cy="0"/>
        </a:xfrm>
      </p:grpSpPr>
      <p:sp>
        <p:nvSpPr>
          <p:cNvPr id="21" name="Google Shape;21;p17"/>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 name="Google Shape;22;p17"/>
          <p:cNvSpPr txBox="1"/>
          <p:nvPr>
            <p:ph idx="1" type="body"/>
          </p:nvPr>
        </p:nvSpPr>
        <p:spPr>
          <a:xfrm>
            <a:off x="250824" y="1773238"/>
            <a:ext cx="8663100" cy="46800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500"/>
              </a:spcBef>
              <a:spcAft>
                <a:spcPts val="0"/>
              </a:spcAft>
              <a:buClr>
                <a:schemeClr val="dk1"/>
              </a:buClr>
              <a:buSzPts val="2400"/>
              <a:buChar char="–"/>
              <a:defRPr/>
            </a:lvl1pPr>
            <a:lvl2pPr indent="-355600" lvl="1" marL="914400" rtl="0" algn="l">
              <a:lnSpc>
                <a:spcPct val="100000"/>
              </a:lnSpc>
              <a:spcBef>
                <a:spcPts val="500"/>
              </a:spcBef>
              <a:spcAft>
                <a:spcPts val="0"/>
              </a:spcAft>
              <a:buClr>
                <a:schemeClr val="dk1"/>
              </a:buClr>
              <a:buSzPts val="2000"/>
              <a:buChar char="–"/>
              <a:defRPr/>
            </a:lvl2pPr>
            <a:lvl3pPr indent="-355600" lvl="2" marL="1371600" rtl="0" algn="l">
              <a:lnSpc>
                <a:spcPct val="100000"/>
              </a:lnSpc>
              <a:spcBef>
                <a:spcPts val="500"/>
              </a:spcBef>
              <a:spcAft>
                <a:spcPts val="0"/>
              </a:spcAft>
              <a:buClr>
                <a:schemeClr val="dk1"/>
              </a:buClr>
              <a:buSzPts val="2000"/>
              <a:buChar char="•"/>
              <a:defRPr/>
            </a:lvl3pPr>
            <a:lvl4pPr indent="-355600" lvl="3" marL="1828800" rtl="0" algn="l">
              <a:lnSpc>
                <a:spcPct val="100000"/>
              </a:lnSpc>
              <a:spcBef>
                <a:spcPts val="500"/>
              </a:spcBef>
              <a:spcAft>
                <a:spcPts val="0"/>
              </a:spcAft>
              <a:buClr>
                <a:schemeClr val="dk1"/>
              </a:buClr>
              <a:buSzPts val="2000"/>
              <a:buChar char="–"/>
              <a:defRPr/>
            </a:lvl4pPr>
            <a:lvl5pPr indent="-355600" lvl="4" marL="2286000" rtl="0" algn="l">
              <a:lnSpc>
                <a:spcPct val="100000"/>
              </a:lnSpc>
              <a:spcBef>
                <a:spcPts val="500"/>
              </a:spcBef>
              <a:spcAft>
                <a:spcPts val="0"/>
              </a:spcAft>
              <a:buClr>
                <a:schemeClr val="dk1"/>
              </a:buClr>
              <a:buSzPts val="2000"/>
              <a:buChar char="»"/>
              <a:defRPr/>
            </a:lvl5pPr>
            <a:lvl6pPr indent="-342900" lvl="5" marL="2743200" rtl="0" algn="l">
              <a:lnSpc>
                <a:spcPct val="100000"/>
              </a:lnSpc>
              <a:spcBef>
                <a:spcPts val="50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3" name="Google Shape;23;p17"/>
          <p:cNvSpPr txBox="1"/>
          <p:nvPr>
            <p:ph idx="2" type="body"/>
          </p:nvPr>
        </p:nvSpPr>
        <p:spPr>
          <a:xfrm>
            <a:off x="250825" y="1268413"/>
            <a:ext cx="8663100" cy="485700"/>
          </a:xfrm>
          <a:prstGeom prst="rect">
            <a:avLst/>
          </a:prstGeom>
          <a:noFill/>
          <a:ln>
            <a:noFill/>
          </a:ln>
        </p:spPr>
        <p:txBody>
          <a:bodyPr anchorCtr="0" anchor="ctr" bIns="0" lIns="91425" spcFirstLastPara="1" rIns="0" wrap="square" tIns="0">
            <a:normAutofit/>
          </a:bodyPr>
          <a:lstStyle>
            <a:lvl1pPr indent="-228600" lvl="0" marL="457200" rtl="0" algn="l">
              <a:lnSpc>
                <a:spcPct val="90000"/>
              </a:lnSpc>
              <a:spcBef>
                <a:spcPts val="0"/>
              </a:spcBef>
              <a:spcAft>
                <a:spcPts val="0"/>
              </a:spcAft>
              <a:buClr>
                <a:schemeClr val="dk1"/>
              </a:buClr>
              <a:buSzPts val="2000"/>
              <a:buNone/>
              <a:defRPr sz="2000">
                <a:solidFill>
                  <a:schemeClr val="dk1"/>
                </a:solidFill>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4" name="Google Shape;24;p17"/>
          <p:cNvSpPr txBox="1"/>
          <p:nvPr>
            <p:ph idx="12" type="sldNum"/>
          </p:nvPr>
        </p:nvSpPr>
        <p:spPr>
          <a:xfrm>
            <a:off x="8664575" y="6586538"/>
            <a:ext cx="249300" cy="214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ption 1">
  <p:cSld name="Section Divider - Option 1">
    <p:spTree>
      <p:nvGrpSpPr>
        <p:cNvPr id="105" name="Shape 105"/>
        <p:cNvGrpSpPr/>
        <p:nvPr/>
      </p:nvGrpSpPr>
      <p:grpSpPr>
        <a:xfrm>
          <a:off x="0" y="0"/>
          <a:ext cx="0" cy="0"/>
          <a:chOff x="0" y="0"/>
          <a:chExt cx="0" cy="0"/>
        </a:xfrm>
      </p:grpSpPr>
      <p:sp>
        <p:nvSpPr>
          <p:cNvPr id="106" name="Google Shape;106;p3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USY_MB1_PMS_1_Colour_Reversed_Logo.png" id="107" name="Google Shape;107;p36"/>
          <p:cNvPicPr preferRelativeResize="0"/>
          <p:nvPr/>
        </p:nvPicPr>
        <p:blipFill rotWithShape="1">
          <a:blip r:embed="rId2">
            <a:alphaModFix/>
          </a:blip>
          <a:srcRect b="0" l="0" r="0" t="0"/>
          <a:stretch/>
        </p:blipFill>
        <p:spPr>
          <a:xfrm>
            <a:off x="454025" y="5905500"/>
            <a:ext cx="1536700" cy="530225"/>
          </a:xfrm>
          <a:prstGeom prst="rect">
            <a:avLst/>
          </a:prstGeom>
          <a:noFill/>
          <a:ln>
            <a:noFill/>
          </a:ln>
        </p:spPr>
      </p:pic>
      <p:sp>
        <p:nvSpPr>
          <p:cNvPr id="108" name="Google Shape;108;p36"/>
          <p:cNvSpPr txBox="1"/>
          <p:nvPr>
            <p:ph type="title"/>
          </p:nvPr>
        </p:nvSpPr>
        <p:spPr>
          <a:xfrm>
            <a:off x="381884" y="348302"/>
            <a:ext cx="8388600" cy="443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9" name="Google Shape;109;p36"/>
          <p:cNvSpPr txBox="1"/>
          <p:nvPr>
            <p:ph idx="1" type="body"/>
          </p:nvPr>
        </p:nvSpPr>
        <p:spPr>
          <a:xfrm>
            <a:off x="382765" y="799353"/>
            <a:ext cx="8387700" cy="852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480"/>
              </a:spcBef>
              <a:spcAft>
                <a:spcPts val="0"/>
              </a:spcAft>
              <a:buClr>
                <a:schemeClr val="dk1"/>
              </a:buClr>
              <a:buSzPts val="2400"/>
              <a:buNone/>
              <a:defRPr sz="2400">
                <a:solidFill>
                  <a:schemeClr val="dk1"/>
                </a:solidFill>
              </a:defRPr>
            </a:lvl1pPr>
            <a:lvl2pPr indent="-228600" lvl="1" marL="914400" rtl="0" algn="l">
              <a:lnSpc>
                <a:spcPct val="100000"/>
              </a:lnSpc>
              <a:spcBef>
                <a:spcPts val="400"/>
              </a:spcBef>
              <a:spcAft>
                <a:spcPts val="0"/>
              </a:spcAft>
              <a:buClr>
                <a:schemeClr val="dk1"/>
              </a:buClr>
              <a:buSzPts val="2000"/>
              <a:buNone/>
              <a:defRPr/>
            </a:lvl2pPr>
            <a:lvl3pPr indent="-228600" lvl="2" marL="1371600" rtl="0" algn="l">
              <a:lnSpc>
                <a:spcPct val="100000"/>
              </a:lnSpc>
              <a:spcBef>
                <a:spcPts val="400"/>
              </a:spcBef>
              <a:spcAft>
                <a:spcPts val="0"/>
              </a:spcAft>
              <a:buClr>
                <a:schemeClr val="dk1"/>
              </a:buClr>
              <a:buSzPts val="2000"/>
              <a:buNone/>
              <a:defRPr/>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10" name="Google Shape;110;p36"/>
          <p:cNvSpPr/>
          <p:nvPr>
            <p:ph idx="2" type="pic"/>
          </p:nvPr>
        </p:nvSpPr>
        <p:spPr>
          <a:xfrm>
            <a:off x="454455" y="1800412"/>
            <a:ext cx="8226600" cy="4635600"/>
          </a:xfrm>
          <a:prstGeom prst="rect">
            <a:avLst/>
          </a:prstGeom>
          <a:solidFill>
            <a:srgbClr val="D9D9D9"/>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 Option 2">
  <p:cSld name="1_Section Divider - Option 2">
    <p:spTree>
      <p:nvGrpSpPr>
        <p:cNvPr id="111" name="Shape 111"/>
        <p:cNvGrpSpPr/>
        <p:nvPr/>
      </p:nvGrpSpPr>
      <p:grpSpPr>
        <a:xfrm>
          <a:off x="0" y="0"/>
          <a:ext cx="0" cy="0"/>
          <a:chOff x="0" y="0"/>
          <a:chExt cx="0" cy="0"/>
        </a:xfrm>
      </p:grpSpPr>
      <p:pic>
        <p:nvPicPr>
          <p:cNvPr descr="PPT Template background file_Blue.jpg" id="112" name="Google Shape;112;p37"/>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13" name="Google Shape;113;p37"/>
          <p:cNvSpPr txBox="1"/>
          <p:nvPr>
            <p:ph type="title"/>
          </p:nvPr>
        </p:nvSpPr>
        <p:spPr>
          <a:xfrm>
            <a:off x="381884" y="1797599"/>
            <a:ext cx="3948900" cy="443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37"/>
          <p:cNvSpPr txBox="1"/>
          <p:nvPr>
            <p:ph idx="1" type="body"/>
          </p:nvPr>
        </p:nvSpPr>
        <p:spPr>
          <a:xfrm>
            <a:off x="382766" y="2248650"/>
            <a:ext cx="3948000" cy="852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480"/>
              </a:spcBef>
              <a:spcAft>
                <a:spcPts val="0"/>
              </a:spcAft>
              <a:buClr>
                <a:schemeClr val="lt1"/>
              </a:buClr>
              <a:buSzPts val="2400"/>
              <a:buNone/>
              <a:defRPr sz="2400">
                <a:solidFill>
                  <a:schemeClr val="lt1"/>
                </a:solidFill>
              </a:defRPr>
            </a:lvl1pPr>
            <a:lvl2pPr indent="-228600" lvl="1" marL="914400" rtl="0" algn="l">
              <a:lnSpc>
                <a:spcPct val="100000"/>
              </a:lnSpc>
              <a:spcBef>
                <a:spcPts val="400"/>
              </a:spcBef>
              <a:spcAft>
                <a:spcPts val="0"/>
              </a:spcAft>
              <a:buClr>
                <a:schemeClr val="dk1"/>
              </a:buClr>
              <a:buSzPts val="2000"/>
              <a:buNone/>
              <a:defRPr/>
            </a:lvl2pPr>
            <a:lvl3pPr indent="-228600" lvl="2" marL="1371600" rtl="0" algn="l">
              <a:lnSpc>
                <a:spcPct val="100000"/>
              </a:lnSpc>
              <a:spcBef>
                <a:spcPts val="400"/>
              </a:spcBef>
              <a:spcAft>
                <a:spcPts val="0"/>
              </a:spcAft>
              <a:buClr>
                <a:schemeClr val="dk1"/>
              </a:buClr>
              <a:buSzPts val="2000"/>
              <a:buNone/>
              <a:defRPr/>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ption 3">
  <p:cSld name="Section Divider - Option 3">
    <p:spTree>
      <p:nvGrpSpPr>
        <p:cNvPr id="115" name="Shape 115"/>
        <p:cNvGrpSpPr/>
        <p:nvPr/>
      </p:nvGrpSpPr>
      <p:grpSpPr>
        <a:xfrm>
          <a:off x="0" y="0"/>
          <a:ext cx="0" cy="0"/>
          <a:chOff x="0" y="0"/>
          <a:chExt cx="0" cy="0"/>
        </a:xfrm>
      </p:grpSpPr>
      <p:pic>
        <p:nvPicPr>
          <p:cNvPr descr="PPT Template background file_Yellow.jpg" id="116" name="Google Shape;116;p38"/>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17" name="Google Shape;117;p38"/>
          <p:cNvSpPr txBox="1"/>
          <p:nvPr>
            <p:ph type="title"/>
          </p:nvPr>
        </p:nvSpPr>
        <p:spPr>
          <a:xfrm>
            <a:off x="381884" y="1797599"/>
            <a:ext cx="3948900" cy="443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8" name="Google Shape;118;p38"/>
          <p:cNvSpPr txBox="1"/>
          <p:nvPr>
            <p:ph idx="1" type="body"/>
          </p:nvPr>
        </p:nvSpPr>
        <p:spPr>
          <a:xfrm>
            <a:off x="382766" y="2248650"/>
            <a:ext cx="3948000" cy="852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480"/>
              </a:spcBef>
              <a:spcAft>
                <a:spcPts val="0"/>
              </a:spcAft>
              <a:buClr>
                <a:schemeClr val="dk1"/>
              </a:buClr>
              <a:buSzPts val="2400"/>
              <a:buNone/>
              <a:defRPr sz="2400">
                <a:solidFill>
                  <a:schemeClr val="dk1"/>
                </a:solidFill>
              </a:defRPr>
            </a:lvl1pPr>
            <a:lvl2pPr indent="-228600" lvl="1" marL="914400" rtl="0" algn="l">
              <a:lnSpc>
                <a:spcPct val="100000"/>
              </a:lnSpc>
              <a:spcBef>
                <a:spcPts val="400"/>
              </a:spcBef>
              <a:spcAft>
                <a:spcPts val="0"/>
              </a:spcAft>
              <a:buClr>
                <a:schemeClr val="dk1"/>
              </a:buClr>
              <a:buSzPts val="2000"/>
              <a:buNone/>
              <a:defRPr/>
            </a:lvl2pPr>
            <a:lvl3pPr indent="-228600" lvl="2" marL="1371600" rtl="0" algn="l">
              <a:lnSpc>
                <a:spcPct val="100000"/>
              </a:lnSpc>
              <a:spcBef>
                <a:spcPts val="400"/>
              </a:spcBef>
              <a:spcAft>
                <a:spcPts val="0"/>
              </a:spcAft>
              <a:buClr>
                <a:schemeClr val="dk1"/>
              </a:buClr>
              <a:buSzPts val="2000"/>
              <a:buNone/>
              <a:defRPr/>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ption 4">
  <p:cSld name="Section Divider - Option 4">
    <p:spTree>
      <p:nvGrpSpPr>
        <p:cNvPr id="119" name="Shape 119"/>
        <p:cNvGrpSpPr/>
        <p:nvPr/>
      </p:nvGrpSpPr>
      <p:grpSpPr>
        <a:xfrm>
          <a:off x="0" y="0"/>
          <a:ext cx="0" cy="0"/>
          <a:chOff x="0" y="0"/>
          <a:chExt cx="0" cy="0"/>
        </a:xfrm>
      </p:grpSpPr>
      <p:pic>
        <p:nvPicPr>
          <p:cNvPr descr="PPT Template background file_Charcoal.jpg" id="120" name="Google Shape;120;p3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21" name="Google Shape;121;p39"/>
          <p:cNvSpPr txBox="1"/>
          <p:nvPr>
            <p:ph type="title"/>
          </p:nvPr>
        </p:nvSpPr>
        <p:spPr>
          <a:xfrm>
            <a:off x="381884" y="1797599"/>
            <a:ext cx="3948900" cy="4437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2" name="Google Shape;122;p39"/>
          <p:cNvSpPr txBox="1"/>
          <p:nvPr>
            <p:ph idx="1" type="body"/>
          </p:nvPr>
        </p:nvSpPr>
        <p:spPr>
          <a:xfrm>
            <a:off x="382766" y="2248650"/>
            <a:ext cx="3948000" cy="852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480"/>
              </a:spcBef>
              <a:spcAft>
                <a:spcPts val="0"/>
              </a:spcAft>
              <a:buClr>
                <a:schemeClr val="lt1"/>
              </a:buClr>
              <a:buSzPts val="2400"/>
              <a:buNone/>
              <a:defRPr sz="2400">
                <a:solidFill>
                  <a:schemeClr val="lt1"/>
                </a:solidFill>
              </a:defRPr>
            </a:lvl1pPr>
            <a:lvl2pPr indent="-228600" lvl="1" marL="914400" rtl="0" algn="l">
              <a:lnSpc>
                <a:spcPct val="100000"/>
              </a:lnSpc>
              <a:spcBef>
                <a:spcPts val="400"/>
              </a:spcBef>
              <a:spcAft>
                <a:spcPts val="0"/>
              </a:spcAft>
              <a:buClr>
                <a:schemeClr val="dk1"/>
              </a:buClr>
              <a:buSzPts val="2000"/>
              <a:buNone/>
              <a:defRPr/>
            </a:lvl2pPr>
            <a:lvl3pPr indent="-228600" lvl="2" marL="1371600" rtl="0" algn="l">
              <a:lnSpc>
                <a:spcPct val="100000"/>
              </a:lnSpc>
              <a:spcBef>
                <a:spcPts val="400"/>
              </a:spcBef>
              <a:spcAft>
                <a:spcPts val="0"/>
              </a:spcAft>
              <a:buClr>
                <a:schemeClr val="dk1"/>
              </a:buClr>
              <a:buSzPts val="2000"/>
              <a:buNone/>
              <a:defRPr/>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 type="twoObj">
  <p:cSld name="TWO_OBJECTS">
    <p:spTree>
      <p:nvGrpSpPr>
        <p:cNvPr id="25" name="Shape 25"/>
        <p:cNvGrpSpPr/>
        <p:nvPr/>
      </p:nvGrpSpPr>
      <p:grpSpPr>
        <a:xfrm>
          <a:off x="0" y="0"/>
          <a:ext cx="0" cy="0"/>
          <a:chOff x="0" y="0"/>
          <a:chExt cx="0" cy="0"/>
        </a:xfrm>
      </p:grpSpPr>
      <p:sp>
        <p:nvSpPr>
          <p:cNvPr id="26" name="Google Shape;26;p29"/>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29"/>
          <p:cNvSpPr txBox="1"/>
          <p:nvPr>
            <p:ph idx="1" type="body"/>
          </p:nvPr>
        </p:nvSpPr>
        <p:spPr>
          <a:xfrm>
            <a:off x="457200" y="1359925"/>
            <a:ext cx="4038600" cy="45261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81000" lvl="1" marL="914400" rtl="0" algn="l">
              <a:lnSpc>
                <a:spcPct val="100000"/>
              </a:lnSpc>
              <a:spcBef>
                <a:spcPts val="480"/>
              </a:spcBef>
              <a:spcAft>
                <a:spcPts val="0"/>
              </a:spcAft>
              <a:buClr>
                <a:schemeClr val="dk1"/>
              </a:buClr>
              <a:buSzPts val="2400"/>
              <a:buChar char="–"/>
              <a:defRPr sz="24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8" name="Google Shape;28;p29"/>
          <p:cNvSpPr txBox="1"/>
          <p:nvPr>
            <p:ph idx="2" type="body"/>
          </p:nvPr>
        </p:nvSpPr>
        <p:spPr>
          <a:xfrm>
            <a:off x="4648200" y="1359925"/>
            <a:ext cx="4038600" cy="45261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480"/>
              </a:spcBef>
              <a:spcAft>
                <a:spcPts val="0"/>
              </a:spcAft>
              <a:buClr>
                <a:schemeClr val="dk1"/>
              </a:buClr>
              <a:buSzPts val="2400"/>
              <a:buChar char="–"/>
              <a:defRPr sz="2400"/>
            </a:lvl1pPr>
            <a:lvl2pPr indent="-381000" lvl="1" marL="914400" rtl="0" algn="l">
              <a:lnSpc>
                <a:spcPct val="100000"/>
              </a:lnSpc>
              <a:spcBef>
                <a:spcPts val="480"/>
              </a:spcBef>
              <a:spcAft>
                <a:spcPts val="0"/>
              </a:spcAft>
              <a:buClr>
                <a:schemeClr val="dk1"/>
              </a:buClr>
              <a:buSzPts val="2400"/>
              <a:buChar char="–"/>
              <a:defRPr sz="24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option 1 (add own image)">
  <p:cSld name="Title slide – Red option 1 (add own image)">
    <p:spTree>
      <p:nvGrpSpPr>
        <p:cNvPr id="29" name="Shape 29"/>
        <p:cNvGrpSpPr/>
        <p:nvPr/>
      </p:nvGrpSpPr>
      <p:grpSpPr>
        <a:xfrm>
          <a:off x="0" y="0"/>
          <a:ext cx="0" cy="0"/>
          <a:chOff x="0" y="0"/>
          <a:chExt cx="0" cy="0"/>
        </a:xfrm>
      </p:grpSpPr>
      <p:pic>
        <p:nvPicPr>
          <p:cNvPr descr="PPT Template background file_Red.jpg" id="30" name="Google Shape;30;p18"/>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1" name="Google Shape;31;p18"/>
          <p:cNvSpPr/>
          <p:nvPr>
            <p:ph idx="2" type="pic"/>
          </p:nvPr>
        </p:nvSpPr>
        <p:spPr>
          <a:xfrm>
            <a:off x="4587875" y="0"/>
            <a:ext cx="4556100" cy="6858000"/>
          </a:xfrm>
          <a:prstGeom prst="rect">
            <a:avLst/>
          </a:prstGeom>
          <a:solidFill>
            <a:srgbClr val="D8D8D8"/>
          </a:solidFill>
          <a:ln>
            <a:noFill/>
          </a:ln>
        </p:spPr>
      </p:sp>
      <p:sp>
        <p:nvSpPr>
          <p:cNvPr id="32" name="Google Shape;32;p18"/>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 name="Google Shape;33;p18"/>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option 4">
  <p:cSld name="Title slide – Red option 4">
    <p:spTree>
      <p:nvGrpSpPr>
        <p:cNvPr id="34" name="Shape 34"/>
        <p:cNvGrpSpPr/>
        <p:nvPr/>
      </p:nvGrpSpPr>
      <p:grpSpPr>
        <a:xfrm>
          <a:off x="0" y="0"/>
          <a:ext cx="0" cy="0"/>
          <a:chOff x="0" y="0"/>
          <a:chExt cx="0" cy="0"/>
        </a:xfrm>
      </p:grpSpPr>
      <p:pic>
        <p:nvPicPr>
          <p:cNvPr descr="PPT Template background file_Red.jpg" id="35" name="Google Shape;35;p19"/>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36" name="Google Shape;36;p19"/>
          <p:cNvPicPr preferRelativeResize="0"/>
          <p:nvPr/>
        </p:nvPicPr>
        <p:blipFill rotWithShape="1">
          <a:blip r:embed="rId3">
            <a:alphaModFix/>
          </a:blip>
          <a:srcRect b="0" l="0" r="0" t="0"/>
          <a:stretch/>
        </p:blipFill>
        <p:spPr>
          <a:xfrm>
            <a:off x="4545013" y="0"/>
            <a:ext cx="4598987" cy="6858000"/>
          </a:xfrm>
          <a:prstGeom prst="rect">
            <a:avLst/>
          </a:prstGeom>
          <a:noFill/>
          <a:ln>
            <a:noFill/>
          </a:ln>
        </p:spPr>
      </p:pic>
      <p:sp>
        <p:nvSpPr>
          <p:cNvPr id="37" name="Google Shape;37;p19"/>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p19"/>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 Red option 4">
  <p:cSld name="1_Title slide – Red option 4">
    <p:spTree>
      <p:nvGrpSpPr>
        <p:cNvPr id="39" name="Shape 39"/>
        <p:cNvGrpSpPr/>
        <p:nvPr/>
      </p:nvGrpSpPr>
      <p:grpSpPr>
        <a:xfrm>
          <a:off x="0" y="0"/>
          <a:ext cx="0" cy="0"/>
          <a:chOff x="0" y="0"/>
          <a:chExt cx="0" cy="0"/>
        </a:xfrm>
      </p:grpSpPr>
      <p:pic>
        <p:nvPicPr>
          <p:cNvPr descr="PPT Template background file_Red.jpg" id="40" name="Google Shape;40;p20"/>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41" name="Google Shape;41;p20"/>
          <p:cNvPicPr preferRelativeResize="0"/>
          <p:nvPr/>
        </p:nvPicPr>
        <p:blipFill rotWithShape="1">
          <a:blip r:embed="rId3">
            <a:alphaModFix/>
          </a:blip>
          <a:srcRect b="0" l="13059" r="38626" t="0"/>
          <a:stretch/>
        </p:blipFill>
        <p:spPr>
          <a:xfrm>
            <a:off x="4546600" y="-8711"/>
            <a:ext cx="4597400" cy="6875259"/>
          </a:xfrm>
          <a:prstGeom prst="rect">
            <a:avLst/>
          </a:prstGeom>
          <a:noFill/>
          <a:ln>
            <a:noFill/>
          </a:ln>
        </p:spPr>
      </p:pic>
      <p:sp>
        <p:nvSpPr>
          <p:cNvPr id="42" name="Google Shape;42;p20"/>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 name="Google Shape;43;p20"/>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 Red option 4">
  <p:cSld name="2_Title slide – Red option 4">
    <p:spTree>
      <p:nvGrpSpPr>
        <p:cNvPr id="44" name="Shape 44"/>
        <p:cNvGrpSpPr/>
        <p:nvPr/>
      </p:nvGrpSpPr>
      <p:grpSpPr>
        <a:xfrm>
          <a:off x="0" y="0"/>
          <a:ext cx="0" cy="0"/>
          <a:chOff x="0" y="0"/>
          <a:chExt cx="0" cy="0"/>
        </a:xfrm>
      </p:grpSpPr>
      <p:pic>
        <p:nvPicPr>
          <p:cNvPr descr="PPT Template background file_Red.jpg" id="45" name="Google Shape;45;p2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269F8271-Edit.jpg" id="46" name="Google Shape;46;p21"/>
          <p:cNvPicPr preferRelativeResize="0"/>
          <p:nvPr/>
        </p:nvPicPr>
        <p:blipFill rotWithShape="1">
          <a:blip r:embed="rId3">
            <a:alphaModFix/>
          </a:blip>
          <a:srcRect b="0" l="27101" r="28478" t="0"/>
          <a:stretch/>
        </p:blipFill>
        <p:spPr>
          <a:xfrm>
            <a:off x="4546600" y="0"/>
            <a:ext cx="4597400" cy="6898608"/>
          </a:xfrm>
          <a:prstGeom prst="rect">
            <a:avLst/>
          </a:prstGeom>
          <a:noFill/>
          <a:ln>
            <a:noFill/>
          </a:ln>
        </p:spPr>
      </p:pic>
      <p:sp>
        <p:nvSpPr>
          <p:cNvPr id="47" name="Google Shape;47;p21"/>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 name="Google Shape;48;p21"/>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option 5 (no image)">
  <p:cSld name="Title slide – Red option 5 (no image)">
    <p:spTree>
      <p:nvGrpSpPr>
        <p:cNvPr id="49" name="Shape 49"/>
        <p:cNvGrpSpPr/>
        <p:nvPr/>
      </p:nvGrpSpPr>
      <p:grpSpPr>
        <a:xfrm>
          <a:off x="0" y="0"/>
          <a:ext cx="0" cy="0"/>
          <a:chOff x="0" y="0"/>
          <a:chExt cx="0" cy="0"/>
        </a:xfrm>
      </p:grpSpPr>
      <p:pic>
        <p:nvPicPr>
          <p:cNvPr descr="PPT Template background file_Red.jpg" id="50" name="Google Shape;50;p2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1" name="Google Shape;51;p22"/>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22"/>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option 1 (add own image)">
  <p:cSld name="Title slide – White option 1 (add own image)">
    <p:spTree>
      <p:nvGrpSpPr>
        <p:cNvPr id="53" name="Shape 53"/>
        <p:cNvGrpSpPr/>
        <p:nvPr/>
      </p:nvGrpSpPr>
      <p:grpSpPr>
        <a:xfrm>
          <a:off x="0" y="0"/>
          <a:ext cx="0" cy="0"/>
          <a:chOff x="0" y="0"/>
          <a:chExt cx="0" cy="0"/>
        </a:xfrm>
      </p:grpSpPr>
      <p:sp>
        <p:nvSpPr>
          <p:cNvPr id="54" name="Google Shape;54;p2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USY_MB1_PMS_1_Colour_Standard_Logo.png" id="55" name="Google Shape;55;p23"/>
          <p:cNvPicPr preferRelativeResize="0"/>
          <p:nvPr/>
        </p:nvPicPr>
        <p:blipFill rotWithShape="1">
          <a:blip r:embed="rId2">
            <a:alphaModFix/>
          </a:blip>
          <a:srcRect b="0" l="0" r="0" t="0"/>
          <a:stretch/>
        </p:blipFill>
        <p:spPr>
          <a:xfrm>
            <a:off x="454025" y="5905500"/>
            <a:ext cx="1536700" cy="530225"/>
          </a:xfrm>
          <a:prstGeom prst="rect">
            <a:avLst/>
          </a:prstGeom>
          <a:noFill/>
          <a:ln>
            <a:noFill/>
          </a:ln>
        </p:spPr>
      </p:pic>
      <p:sp>
        <p:nvSpPr>
          <p:cNvPr id="56" name="Google Shape;56;p23"/>
          <p:cNvSpPr/>
          <p:nvPr>
            <p:ph idx="2" type="pic"/>
          </p:nvPr>
        </p:nvSpPr>
        <p:spPr>
          <a:xfrm>
            <a:off x="4587876" y="418354"/>
            <a:ext cx="4150500" cy="6017700"/>
          </a:xfrm>
          <a:prstGeom prst="rect">
            <a:avLst/>
          </a:prstGeom>
          <a:solidFill>
            <a:srgbClr val="D8D8D8"/>
          </a:solidFill>
          <a:ln>
            <a:noFill/>
          </a:ln>
        </p:spPr>
      </p:sp>
      <p:sp>
        <p:nvSpPr>
          <p:cNvPr id="57" name="Google Shape;57;p23"/>
          <p:cNvSpPr txBox="1"/>
          <p:nvPr>
            <p:ph type="title"/>
          </p:nvPr>
        </p:nvSpPr>
        <p:spPr>
          <a:xfrm>
            <a:off x="381884" y="1797599"/>
            <a:ext cx="3948900" cy="1323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solidFill>
                  <a:schemeClr val="accen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23"/>
          <p:cNvSpPr txBox="1"/>
          <p:nvPr>
            <p:ph idx="1" type="body"/>
          </p:nvPr>
        </p:nvSpPr>
        <p:spPr>
          <a:xfrm>
            <a:off x="366941" y="3360968"/>
            <a:ext cx="3963900" cy="85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320"/>
              </a:spcBef>
              <a:spcAft>
                <a:spcPts val="0"/>
              </a:spcAft>
              <a:buClr>
                <a:schemeClr val="dk1"/>
              </a:buClr>
              <a:buSzPts val="1600"/>
              <a:buNone/>
              <a:defRPr sz="1600"/>
            </a:lvl1pPr>
            <a:lvl2pPr indent="-228600" lvl="1" marL="914400" rtl="0" algn="l">
              <a:lnSpc>
                <a:spcPct val="100000"/>
              </a:lnSpc>
              <a:spcBef>
                <a:spcPts val="320"/>
              </a:spcBef>
              <a:spcAft>
                <a:spcPts val="0"/>
              </a:spcAft>
              <a:buClr>
                <a:schemeClr val="dk1"/>
              </a:buClr>
              <a:buSzPts val="1600"/>
              <a:buNone/>
              <a:defRPr sz="1600"/>
            </a:lvl2pPr>
            <a:lvl3pPr indent="-228600" lvl="2" marL="1371600" rtl="0" algn="l">
              <a:lnSpc>
                <a:spcPct val="100000"/>
              </a:lnSpc>
              <a:spcBef>
                <a:spcPts val="320"/>
              </a:spcBef>
              <a:spcAft>
                <a:spcPts val="0"/>
              </a:spcAft>
              <a:buClr>
                <a:schemeClr val="dk1"/>
              </a:buClr>
              <a:buSzPts val="1600"/>
              <a:buNone/>
              <a:defRPr sz="1600"/>
            </a:lvl3pPr>
            <a:lvl4pPr indent="-228600" lvl="3" marL="1828800" rtl="0" algn="l">
              <a:lnSpc>
                <a:spcPct val="100000"/>
              </a:lnSpc>
              <a:spcBef>
                <a:spcPts val="400"/>
              </a:spcBef>
              <a:spcAft>
                <a:spcPts val="0"/>
              </a:spcAft>
              <a:buClr>
                <a:schemeClr val="dk1"/>
              </a:buClr>
              <a:buSzPts val="2000"/>
              <a:buNone/>
              <a:defRPr/>
            </a:lvl4pPr>
            <a:lvl5pPr indent="-228600" lvl="4" marL="2286000" rtl="0" algn="l">
              <a:lnSpc>
                <a:spcPct val="100000"/>
              </a:lnSpc>
              <a:spcBef>
                <a:spcPts val="400"/>
              </a:spcBef>
              <a:spcAft>
                <a:spcPts val="0"/>
              </a:spcAft>
              <a:buClr>
                <a:schemeClr val="dk1"/>
              </a:buClr>
              <a:buSzPts val="2000"/>
              <a:buNone/>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800" u="none" cap="none" strike="noStrike">
                <a:solidFill>
                  <a:schemeClr val="accen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accen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accen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accen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accen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accen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accen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accen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accent1"/>
                </a:solidFill>
                <a:latin typeface="Twentieth Century"/>
                <a:ea typeface="Twentieth Century"/>
                <a:cs typeface="Twentieth Century"/>
                <a:sym typeface="Twentieth Century"/>
              </a:defRPr>
            </a:lvl9pPr>
          </a:lstStyle>
          <a:p/>
        </p:txBody>
      </p:sp>
      <p:sp>
        <p:nvSpPr>
          <p:cNvPr id="11" name="Google Shape;11;p15"/>
          <p:cNvSpPr txBox="1"/>
          <p:nvPr>
            <p:ph idx="1" type="body"/>
          </p:nvPr>
        </p:nvSpPr>
        <p:spPr>
          <a:xfrm>
            <a:off x="457200" y="1358900"/>
            <a:ext cx="8229600" cy="4767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480"/>
              </a:spcBef>
              <a:spcAft>
                <a:spcPts val="0"/>
              </a:spcAft>
              <a:buClr>
                <a:schemeClr val="dk1"/>
              </a:buClr>
              <a:buSzPts val="2400"/>
              <a:buFont typeface="Merriweather Sans"/>
              <a:buChar char="–"/>
              <a:defRPr b="0" i="0" sz="2400" u="none" cap="none" strike="noStrike">
                <a:solidFill>
                  <a:schemeClr val="dk1"/>
                </a:solidFill>
                <a:latin typeface="Twentieth Century"/>
                <a:ea typeface="Twentieth Century"/>
                <a:cs typeface="Twentieth Century"/>
                <a:sym typeface="Twentieth Century"/>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9pPr>
          </a:lstStyle>
          <a:p/>
        </p:txBody>
      </p:sp>
      <p:sp>
        <p:nvSpPr>
          <p:cNvPr id="12" name="Google Shape;12;p15"/>
          <p:cNvSpPr txBox="1"/>
          <p:nvPr/>
        </p:nvSpPr>
        <p:spPr>
          <a:xfrm>
            <a:off x="3810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Twentieth Century"/>
                <a:ea typeface="Twentieth Century"/>
                <a:cs typeface="Twentieth Century"/>
                <a:sym typeface="Twentieth Century"/>
              </a:rPr>
              <a:t>The University of Sydney</a:t>
            </a:r>
            <a:endParaRPr b="0" i="0" sz="1400" u="none" cap="none" strike="noStrike">
              <a:solidFill>
                <a:srgbClr val="000000"/>
              </a:solidFill>
              <a:latin typeface="Arial"/>
              <a:ea typeface="Arial"/>
              <a:cs typeface="Arial"/>
              <a:sym typeface="Arial"/>
            </a:endParaRPr>
          </a:p>
        </p:txBody>
      </p:sp>
      <p:sp>
        <p:nvSpPr>
          <p:cNvPr id="13" name="Google Shape;13;p15"/>
          <p:cNvSpPr txBox="1"/>
          <p:nvPr/>
        </p:nvSpPr>
        <p:spPr>
          <a:xfrm>
            <a:off x="66294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Twentieth Century"/>
                <a:ea typeface="Twentieth Century"/>
                <a:cs typeface="Twentieth Century"/>
                <a:sym typeface="Twentieth Century"/>
              </a:rPr>
              <a:t>Page </a:t>
            </a:r>
            <a:fld id="{00000000-1234-1234-1234-123412341234}" type="slidenum">
              <a:rPr b="0" i="0" lang="en-US" sz="900" u="none" cap="none" strike="noStrike">
                <a:solidFill>
                  <a:schemeClr val="dk1"/>
                </a:solidFill>
                <a:latin typeface="Twentieth Century"/>
                <a:ea typeface="Twentieth Century"/>
                <a:cs typeface="Twentieth Century"/>
                <a:sym typeface="Twentieth Century"/>
              </a:rPr>
              <a:t>‹#›</a:t>
            </a:fld>
            <a:endParaRPr b="0" i="0" sz="900" u="none" cap="none" strike="noStrike">
              <a:solidFill>
                <a:schemeClr val="dk1"/>
              </a:solidFill>
              <a:latin typeface="Twentieth Century"/>
              <a:ea typeface="Twentieth Century"/>
              <a:cs typeface="Twentieth Century"/>
              <a:sym typeface="Twentieth Century"/>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30.png"/><Relationship Id="rId6"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
          <p:cNvSpPr txBox="1"/>
          <p:nvPr>
            <p:ph type="title"/>
          </p:nvPr>
        </p:nvSpPr>
        <p:spPr>
          <a:xfrm>
            <a:off x="295824" y="1135000"/>
            <a:ext cx="4508100" cy="156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NSW Business Disaster </a:t>
            </a:r>
            <a:endParaRPr/>
          </a:p>
          <a:p>
            <a:pPr indent="0" lvl="0" marL="0" rtl="0" algn="l">
              <a:lnSpc>
                <a:spcPct val="100000"/>
              </a:lnSpc>
              <a:spcBef>
                <a:spcPts val="0"/>
              </a:spcBef>
              <a:spcAft>
                <a:spcPts val="0"/>
              </a:spcAft>
              <a:buSzPts val="1400"/>
              <a:buNone/>
            </a:pPr>
            <a:r>
              <a:rPr lang="en-US"/>
              <a:t>Support Forecasting</a:t>
            </a:r>
            <a:br>
              <a:rPr lang="en-US">
                <a:latin typeface="Twentieth Century"/>
                <a:ea typeface="Twentieth Century"/>
                <a:cs typeface="Twentieth Century"/>
                <a:sym typeface="Twentieth Century"/>
              </a:rPr>
            </a:br>
            <a:br>
              <a:rPr lang="en-US">
                <a:latin typeface="Twentieth Century"/>
                <a:ea typeface="Twentieth Century"/>
                <a:cs typeface="Twentieth Century"/>
                <a:sym typeface="Twentieth Century"/>
              </a:rPr>
            </a:br>
            <a:br>
              <a:rPr b="0" lang="en-US">
                <a:solidFill>
                  <a:schemeClr val="dk1"/>
                </a:solidFill>
                <a:latin typeface="Twentieth Century"/>
                <a:ea typeface="Twentieth Century"/>
                <a:cs typeface="Twentieth Century"/>
                <a:sym typeface="Twentieth Century"/>
              </a:rPr>
            </a:br>
            <a:endParaRPr b="0">
              <a:solidFill>
                <a:schemeClr val="dk1"/>
              </a:solidFill>
              <a:latin typeface="Twentieth Century"/>
              <a:ea typeface="Twentieth Century"/>
              <a:cs typeface="Twentieth Century"/>
              <a:sym typeface="Twentieth Century"/>
            </a:endParaRPr>
          </a:p>
        </p:txBody>
      </p:sp>
      <p:sp>
        <p:nvSpPr>
          <p:cNvPr id="128" name="Google Shape;128;p1"/>
          <p:cNvSpPr txBox="1"/>
          <p:nvPr>
            <p:ph idx="4294967295" type="body"/>
          </p:nvPr>
        </p:nvSpPr>
        <p:spPr>
          <a:xfrm>
            <a:off x="366942" y="3001738"/>
            <a:ext cx="3806642" cy="2340969"/>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Clr>
                <a:schemeClr val="dk1"/>
              </a:buClr>
              <a:buSzPct val="100000"/>
              <a:buNone/>
            </a:pPr>
            <a:r>
              <a:rPr b="1" lang="en-US">
                <a:latin typeface="Twentieth Century"/>
                <a:ea typeface="Twentieth Century"/>
                <a:cs typeface="Twentieth Century"/>
                <a:sym typeface="Twentieth Century"/>
              </a:rPr>
              <a:t>Team member</a:t>
            </a:r>
            <a:endParaRPr/>
          </a:p>
          <a:p>
            <a:pPr indent="0" lvl="0" marL="0" rtl="0" algn="l">
              <a:lnSpc>
                <a:spcPct val="100000"/>
              </a:lnSpc>
              <a:spcBef>
                <a:spcPts val="408"/>
              </a:spcBef>
              <a:spcAft>
                <a:spcPts val="0"/>
              </a:spcAft>
              <a:buClr>
                <a:schemeClr val="dk1"/>
              </a:buClr>
              <a:buSzPct val="100000"/>
              <a:buNone/>
            </a:pPr>
            <a:r>
              <a:rPr lang="en-US">
                <a:latin typeface="Twentieth Century"/>
                <a:ea typeface="Twentieth Century"/>
                <a:cs typeface="Twentieth Century"/>
                <a:sym typeface="Twentieth Century"/>
              </a:rPr>
              <a:t>Wilma Liu (Leader)</a:t>
            </a:r>
            <a:endParaRPr/>
          </a:p>
          <a:p>
            <a:pPr indent="0" lvl="0" marL="0" rtl="0" algn="l">
              <a:lnSpc>
                <a:spcPct val="100000"/>
              </a:lnSpc>
              <a:spcBef>
                <a:spcPts val="408"/>
              </a:spcBef>
              <a:spcAft>
                <a:spcPts val="0"/>
              </a:spcAft>
              <a:buClr>
                <a:schemeClr val="dk1"/>
              </a:buClr>
              <a:buSzPct val="100000"/>
              <a:buNone/>
            </a:pPr>
            <a:r>
              <a:rPr lang="en-US">
                <a:latin typeface="Twentieth Century"/>
                <a:ea typeface="Twentieth Century"/>
                <a:cs typeface="Twentieth Century"/>
                <a:sym typeface="Twentieth Century"/>
              </a:rPr>
              <a:t>Fiona Hu</a:t>
            </a:r>
            <a:endParaRPr/>
          </a:p>
          <a:p>
            <a:pPr indent="0" lvl="0" marL="0" rtl="0" algn="l">
              <a:lnSpc>
                <a:spcPct val="100000"/>
              </a:lnSpc>
              <a:spcBef>
                <a:spcPts val="408"/>
              </a:spcBef>
              <a:spcAft>
                <a:spcPts val="0"/>
              </a:spcAft>
              <a:buClr>
                <a:schemeClr val="dk1"/>
              </a:buClr>
              <a:buSzPct val="100000"/>
              <a:buNone/>
            </a:pPr>
            <a:r>
              <a:rPr lang="en-US">
                <a:latin typeface="Twentieth Century"/>
                <a:ea typeface="Twentieth Century"/>
                <a:cs typeface="Twentieth Century"/>
                <a:sym typeface="Twentieth Century"/>
              </a:rPr>
              <a:t>Pat Zhang</a:t>
            </a:r>
            <a:endParaRPr/>
          </a:p>
          <a:p>
            <a:pPr indent="0" lvl="0" marL="0" rtl="0" algn="l">
              <a:lnSpc>
                <a:spcPct val="100000"/>
              </a:lnSpc>
              <a:spcBef>
                <a:spcPts val="408"/>
              </a:spcBef>
              <a:spcAft>
                <a:spcPts val="0"/>
              </a:spcAft>
              <a:buClr>
                <a:schemeClr val="dk1"/>
              </a:buClr>
              <a:buSzPct val="100000"/>
              <a:buNone/>
            </a:pPr>
            <a:r>
              <a:rPr lang="en-US">
                <a:latin typeface="Twentieth Century"/>
                <a:ea typeface="Twentieth Century"/>
                <a:cs typeface="Twentieth Century"/>
                <a:sym typeface="Twentieth Century"/>
              </a:rPr>
              <a:t>Elvia Tong</a:t>
            </a:r>
            <a:endParaRPr/>
          </a:p>
          <a:p>
            <a:pPr indent="0" lvl="0" marL="0" rtl="0" algn="l">
              <a:lnSpc>
                <a:spcPct val="100000"/>
              </a:lnSpc>
              <a:spcBef>
                <a:spcPts val="408"/>
              </a:spcBef>
              <a:spcAft>
                <a:spcPts val="0"/>
              </a:spcAft>
              <a:buClr>
                <a:schemeClr val="dk1"/>
              </a:buClr>
              <a:buSzPct val="100000"/>
              <a:buNone/>
            </a:pPr>
            <a:r>
              <a:rPr lang="en-US" sz="2400"/>
              <a:t>Reehaa Ding</a:t>
            </a:r>
            <a:endParaRPr/>
          </a:p>
          <a:p>
            <a:pPr indent="0" lvl="0" marL="0" rtl="0" algn="l">
              <a:lnSpc>
                <a:spcPct val="100000"/>
              </a:lnSpc>
              <a:spcBef>
                <a:spcPts val="408"/>
              </a:spcBef>
              <a:spcAft>
                <a:spcPts val="0"/>
              </a:spcAft>
              <a:buClr>
                <a:schemeClr val="dk1"/>
              </a:buClr>
              <a:buSzPct val="100000"/>
              <a:buNone/>
            </a:pPr>
            <a:r>
              <a:rPr lang="en-US">
                <a:latin typeface="Twentieth Century"/>
                <a:ea typeface="Twentieth Century"/>
                <a:cs typeface="Twentieth Century"/>
                <a:sym typeface="Twentieth Century"/>
              </a:rPr>
              <a:t>William Quan</a:t>
            </a:r>
            <a:endParaRPr>
              <a:latin typeface="Twentieth Century"/>
              <a:ea typeface="Twentieth Century"/>
              <a:cs typeface="Twentieth Century"/>
              <a:sym typeface="Twentieth Century"/>
            </a:endParaRPr>
          </a:p>
          <a:p>
            <a:pPr indent="0" lvl="0" marL="0" rtl="0" algn="l">
              <a:lnSpc>
                <a:spcPct val="100000"/>
              </a:lnSpc>
              <a:spcBef>
                <a:spcPts val="408"/>
              </a:spcBef>
              <a:spcAft>
                <a:spcPts val="0"/>
              </a:spcAft>
              <a:buClr>
                <a:schemeClr val="dk1"/>
              </a:buClr>
              <a:buSzPct val="100000"/>
              <a:buNone/>
            </a:pPr>
            <a:r>
              <a:t/>
            </a:r>
            <a:endParaRPr>
              <a:latin typeface="Twentieth Century"/>
              <a:ea typeface="Twentieth Century"/>
              <a:cs typeface="Twentieth Century"/>
              <a:sym typeface="Twentieth Century"/>
            </a:endParaRPr>
          </a:p>
          <a:p>
            <a:pPr indent="0" lvl="0" marL="0" rtl="0" algn="l">
              <a:lnSpc>
                <a:spcPct val="100000"/>
              </a:lnSpc>
              <a:spcBef>
                <a:spcPts val="408"/>
              </a:spcBef>
              <a:spcAft>
                <a:spcPts val="0"/>
              </a:spcAft>
              <a:buClr>
                <a:schemeClr val="dk1"/>
              </a:buClr>
              <a:buSzPct val="100000"/>
              <a:buNone/>
            </a:pPr>
            <a:r>
              <a:t/>
            </a:r>
            <a:endParaRPr>
              <a:latin typeface="Twentieth Century"/>
              <a:ea typeface="Twentieth Century"/>
              <a:cs typeface="Twentieth Century"/>
              <a:sym typeface="Twentieth Century"/>
            </a:endParaRPr>
          </a:p>
          <a:p>
            <a:pPr indent="0" lvl="0" marL="0" rtl="0" algn="l">
              <a:lnSpc>
                <a:spcPct val="100000"/>
              </a:lnSpc>
              <a:spcBef>
                <a:spcPts val="408"/>
              </a:spcBef>
              <a:spcAft>
                <a:spcPts val="0"/>
              </a:spcAft>
              <a:buClr>
                <a:schemeClr val="dk1"/>
              </a:buClr>
              <a:buSzPct val="100000"/>
              <a:buNone/>
            </a:pPr>
            <a:r>
              <a:t/>
            </a:r>
            <a:endParaRPr>
              <a:latin typeface="Twentieth Century"/>
              <a:ea typeface="Twentieth Century"/>
              <a:cs typeface="Twentieth Century"/>
              <a:sym typeface="Twentieth Century"/>
            </a:endParaRPr>
          </a:p>
          <a:p>
            <a:pPr indent="0" lvl="0" marL="0" rtl="0" algn="l">
              <a:lnSpc>
                <a:spcPct val="100000"/>
              </a:lnSpc>
              <a:spcBef>
                <a:spcPts val="408"/>
              </a:spcBef>
              <a:spcAft>
                <a:spcPts val="0"/>
              </a:spcAft>
              <a:buClr>
                <a:schemeClr val="dk1"/>
              </a:buClr>
              <a:buSzPct val="100000"/>
              <a:buNone/>
            </a:pPr>
            <a:r>
              <a:t/>
            </a:r>
            <a:endParaRPr>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2166a693a9_3_21"/>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TOURISM IN NSW</a:t>
            </a:r>
            <a:endParaRPr/>
          </a:p>
        </p:txBody>
      </p:sp>
      <p:sp>
        <p:nvSpPr>
          <p:cNvPr id="260" name="Google Shape;260;g22166a693a9_3_21"/>
          <p:cNvSpPr txBox="1"/>
          <p:nvPr>
            <p:ph idx="1" type="body"/>
          </p:nvPr>
        </p:nvSpPr>
        <p:spPr>
          <a:xfrm>
            <a:off x="93100" y="1178125"/>
            <a:ext cx="8565900" cy="50196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000"/>
              </a:spcBef>
              <a:spcAft>
                <a:spcPts val="0"/>
              </a:spcAft>
              <a:buSzPts val="2200"/>
              <a:buChar char="❏"/>
            </a:pPr>
            <a:r>
              <a:rPr b="1" lang="en-US" sz="2200"/>
              <a:t>The main employment source in Australia and NSW</a:t>
            </a:r>
            <a:endParaRPr b="1" sz="2200"/>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b="1"/>
          </a:p>
          <a:p>
            <a:pPr indent="0" lvl="0" marL="914400" rtl="0" algn="l">
              <a:lnSpc>
                <a:spcPct val="115000"/>
              </a:lnSpc>
              <a:spcBef>
                <a:spcPts val="1000"/>
              </a:spcBef>
              <a:spcAft>
                <a:spcPts val="0"/>
              </a:spcAft>
              <a:buNone/>
            </a:pPr>
            <a:r>
              <a:t/>
            </a:r>
            <a:endParaRPr/>
          </a:p>
        </p:txBody>
      </p:sp>
      <p:pic>
        <p:nvPicPr>
          <p:cNvPr id="261" name="Google Shape;261;g22166a693a9_3_21"/>
          <p:cNvPicPr preferRelativeResize="0"/>
          <p:nvPr/>
        </p:nvPicPr>
        <p:blipFill>
          <a:blip r:embed="rId3">
            <a:alphaModFix/>
          </a:blip>
          <a:stretch>
            <a:fillRect/>
          </a:stretch>
        </p:blipFill>
        <p:spPr>
          <a:xfrm>
            <a:off x="1775350" y="2292600"/>
            <a:ext cx="5201399" cy="3803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4846c3088c_1_178"/>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SERIOUS IMPACT OF CRISIS IN TOURISM</a:t>
            </a:r>
            <a:endParaRPr>
              <a:solidFill>
                <a:schemeClr val="dk1"/>
              </a:solidFill>
            </a:endParaRPr>
          </a:p>
        </p:txBody>
      </p:sp>
      <p:sp>
        <p:nvSpPr>
          <p:cNvPr id="268" name="Google Shape;268;g24846c3088c_1_178"/>
          <p:cNvSpPr txBox="1"/>
          <p:nvPr>
            <p:ph idx="1" type="body"/>
          </p:nvPr>
        </p:nvSpPr>
        <p:spPr>
          <a:xfrm>
            <a:off x="95500" y="1268425"/>
            <a:ext cx="8565900" cy="50196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p:txBody>
      </p:sp>
      <p:pic>
        <p:nvPicPr>
          <p:cNvPr id="269" name="Google Shape;269;g24846c3088c_1_178"/>
          <p:cNvPicPr preferRelativeResize="0"/>
          <p:nvPr/>
        </p:nvPicPr>
        <p:blipFill>
          <a:blip r:embed="rId3">
            <a:alphaModFix/>
          </a:blip>
          <a:stretch>
            <a:fillRect/>
          </a:stretch>
        </p:blipFill>
        <p:spPr>
          <a:xfrm>
            <a:off x="263650" y="1042350"/>
            <a:ext cx="8565898" cy="53118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4846c3088c_1_186"/>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SERIOUS IMPACT OF CRISIS IN TOURISM</a:t>
            </a:r>
            <a:endParaRPr>
              <a:solidFill>
                <a:schemeClr val="dk1"/>
              </a:solidFill>
            </a:endParaRPr>
          </a:p>
        </p:txBody>
      </p:sp>
      <p:sp>
        <p:nvSpPr>
          <p:cNvPr id="276" name="Google Shape;276;g24846c3088c_1_186"/>
          <p:cNvSpPr txBox="1"/>
          <p:nvPr>
            <p:ph idx="1" type="body"/>
          </p:nvPr>
        </p:nvSpPr>
        <p:spPr>
          <a:xfrm>
            <a:off x="95500" y="1268425"/>
            <a:ext cx="8565900" cy="50196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p:txBody>
      </p:sp>
      <p:pic>
        <p:nvPicPr>
          <p:cNvPr id="277" name="Google Shape;277;g24846c3088c_1_186"/>
          <p:cNvPicPr preferRelativeResize="0"/>
          <p:nvPr/>
        </p:nvPicPr>
        <p:blipFill>
          <a:blip r:embed="rId3">
            <a:alphaModFix/>
          </a:blip>
          <a:stretch>
            <a:fillRect/>
          </a:stretch>
        </p:blipFill>
        <p:spPr>
          <a:xfrm>
            <a:off x="289050" y="1268425"/>
            <a:ext cx="8565898" cy="48768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2166a693a9_3_9"/>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SERIOUS IMPACT OF CRISIS IN TOURISM</a:t>
            </a:r>
            <a:endParaRPr>
              <a:solidFill>
                <a:schemeClr val="dk1"/>
              </a:solidFill>
            </a:endParaRPr>
          </a:p>
        </p:txBody>
      </p:sp>
      <p:sp>
        <p:nvSpPr>
          <p:cNvPr id="284" name="Google Shape;284;g22166a693a9_3_9"/>
          <p:cNvSpPr txBox="1"/>
          <p:nvPr>
            <p:ph idx="1" type="body"/>
          </p:nvPr>
        </p:nvSpPr>
        <p:spPr>
          <a:xfrm>
            <a:off x="95500" y="1268425"/>
            <a:ext cx="8565900" cy="50196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p:txBody>
      </p:sp>
      <p:pic>
        <p:nvPicPr>
          <p:cNvPr id="285" name="Google Shape;285;g22166a693a9_3_9"/>
          <p:cNvPicPr preferRelativeResize="0"/>
          <p:nvPr/>
        </p:nvPicPr>
        <p:blipFill>
          <a:blip r:embed="rId3">
            <a:alphaModFix/>
          </a:blip>
          <a:stretch>
            <a:fillRect/>
          </a:stretch>
        </p:blipFill>
        <p:spPr>
          <a:xfrm>
            <a:off x="289050" y="1124375"/>
            <a:ext cx="8565898" cy="53076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4846c3088c_1_201"/>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COVID-19 IMPACT PREDICTION IN TOURISM</a:t>
            </a:r>
            <a:endParaRPr>
              <a:solidFill>
                <a:schemeClr val="dk1"/>
              </a:solidFill>
            </a:endParaRPr>
          </a:p>
        </p:txBody>
      </p:sp>
      <p:sp>
        <p:nvSpPr>
          <p:cNvPr id="292" name="Google Shape;292;g24846c3088c_1_201"/>
          <p:cNvSpPr txBox="1"/>
          <p:nvPr>
            <p:ph idx="1" type="body"/>
          </p:nvPr>
        </p:nvSpPr>
        <p:spPr>
          <a:xfrm>
            <a:off x="431325" y="3480200"/>
            <a:ext cx="7685100" cy="3327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t/>
            </a:r>
            <a:endParaRPr sz="2200"/>
          </a:p>
          <a:p>
            <a:pPr indent="-368300" lvl="0" marL="457200" rtl="0" algn="l">
              <a:lnSpc>
                <a:spcPct val="115000"/>
              </a:lnSpc>
              <a:spcBef>
                <a:spcPts val="1000"/>
              </a:spcBef>
              <a:spcAft>
                <a:spcPts val="0"/>
              </a:spcAft>
              <a:buSzPts val="2200"/>
              <a:buChar char="❏"/>
            </a:pPr>
            <a:r>
              <a:rPr b="1" lang="en-US" sz="2200"/>
              <a:t>From a policy-making policy</a:t>
            </a:r>
            <a:endParaRPr b="1" sz="2200"/>
          </a:p>
          <a:p>
            <a:pPr indent="-368300" lvl="0" marL="457200" rtl="0" algn="l">
              <a:lnSpc>
                <a:spcPct val="115000"/>
              </a:lnSpc>
              <a:spcBef>
                <a:spcPts val="0"/>
              </a:spcBef>
              <a:spcAft>
                <a:spcPts val="0"/>
              </a:spcAft>
              <a:buSzPts val="2200"/>
              <a:buChar char="●"/>
            </a:pPr>
            <a:r>
              <a:rPr lang="en-US" sz="2200"/>
              <a:t>Provide a better picture of tourism industry under the best case, worst case and in-between condition</a:t>
            </a:r>
            <a:endParaRPr sz="2200"/>
          </a:p>
          <a:p>
            <a:pPr indent="-368300" lvl="0" marL="457200" rtl="0" algn="l">
              <a:lnSpc>
                <a:spcPct val="115000"/>
              </a:lnSpc>
              <a:spcBef>
                <a:spcPts val="0"/>
              </a:spcBef>
              <a:spcAft>
                <a:spcPts val="0"/>
              </a:spcAft>
              <a:buSzPts val="2200"/>
              <a:buChar char="●"/>
            </a:pPr>
            <a:r>
              <a:rPr lang="en-US" sz="2200"/>
              <a:t>Make the best decisions that mitigate the effect of upcoming epidemic outbreaks on the entire economy</a:t>
            </a:r>
            <a:endParaRPr sz="2200"/>
          </a:p>
          <a:p>
            <a:pPr indent="0" lvl="0" marL="914400" rtl="0" algn="l">
              <a:lnSpc>
                <a:spcPct val="115000"/>
              </a:lnSpc>
              <a:spcBef>
                <a:spcPts val="1000"/>
              </a:spcBef>
              <a:spcAft>
                <a:spcPts val="0"/>
              </a:spcAft>
              <a:buNone/>
            </a:pPr>
            <a:r>
              <a:t/>
            </a:r>
            <a:endParaRPr/>
          </a:p>
        </p:txBody>
      </p:sp>
      <p:sp>
        <p:nvSpPr>
          <p:cNvPr id="293" name="Google Shape;293;g24846c3088c_1_201"/>
          <p:cNvSpPr txBox="1"/>
          <p:nvPr/>
        </p:nvSpPr>
        <p:spPr>
          <a:xfrm>
            <a:off x="431800" y="888100"/>
            <a:ext cx="79188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i="1" lang="en-US" sz="2200">
                <a:solidFill>
                  <a:schemeClr val="dk1"/>
                </a:solidFill>
                <a:latin typeface="Twentieth Century"/>
                <a:ea typeface="Twentieth Century"/>
                <a:cs typeface="Twentieth Century"/>
                <a:sym typeface="Twentieth Century"/>
              </a:rPr>
              <a:t>Why is important to predict the impact of COVID-19 pandemic on the tourism industry</a:t>
            </a:r>
            <a:r>
              <a:rPr i="1" lang="en-US" sz="2200">
                <a:solidFill>
                  <a:schemeClr val="dk1"/>
                </a:solidFill>
              </a:rPr>
              <a:t>?</a:t>
            </a:r>
            <a:endParaRPr/>
          </a:p>
        </p:txBody>
      </p:sp>
      <p:sp>
        <p:nvSpPr>
          <p:cNvPr id="294" name="Google Shape;294;g24846c3088c_1_201"/>
          <p:cNvSpPr txBox="1"/>
          <p:nvPr/>
        </p:nvSpPr>
        <p:spPr>
          <a:xfrm>
            <a:off x="394700" y="1924175"/>
            <a:ext cx="7524000" cy="16917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1000"/>
              </a:spcBef>
              <a:spcAft>
                <a:spcPts val="0"/>
              </a:spcAft>
              <a:buClr>
                <a:schemeClr val="dk1"/>
              </a:buClr>
              <a:buSzPts val="2200"/>
              <a:buFont typeface="Merriweather Sans"/>
              <a:buChar char="❏"/>
            </a:pPr>
            <a:r>
              <a:rPr b="1" lang="en-US" sz="2200">
                <a:solidFill>
                  <a:schemeClr val="dk1"/>
                </a:solidFill>
                <a:latin typeface="Twentieth Century"/>
                <a:ea typeface="Twentieth Century"/>
                <a:cs typeface="Twentieth Century"/>
                <a:sym typeface="Twentieth Century"/>
              </a:rPr>
              <a:t>From a business perspective</a:t>
            </a:r>
            <a:endParaRPr sz="2200">
              <a:solidFill>
                <a:schemeClr val="dk1"/>
              </a:solidFill>
              <a:latin typeface="Twentieth Century"/>
              <a:ea typeface="Twentieth Century"/>
              <a:cs typeface="Twentieth Century"/>
              <a:sym typeface="Twentieth Century"/>
            </a:endParaRPr>
          </a:p>
          <a:p>
            <a:pPr indent="-368300" lvl="0" marL="457200" rtl="0" algn="l">
              <a:lnSpc>
                <a:spcPct val="115000"/>
              </a:lnSpc>
              <a:spcBef>
                <a:spcPts val="0"/>
              </a:spcBef>
              <a:spcAft>
                <a:spcPts val="0"/>
              </a:spcAft>
              <a:buClr>
                <a:schemeClr val="dk1"/>
              </a:buClr>
              <a:buSzPts val="2200"/>
              <a:buFont typeface="Merriweather Sans"/>
              <a:buChar char="●"/>
            </a:pPr>
            <a:r>
              <a:rPr lang="en-US" sz="2200">
                <a:solidFill>
                  <a:schemeClr val="dk1"/>
                </a:solidFill>
                <a:latin typeface="Twentieth Century"/>
                <a:ea typeface="Twentieth Century"/>
                <a:cs typeface="Twentieth Century"/>
                <a:sym typeface="Twentieth Century"/>
              </a:rPr>
              <a:t>Build and implement effective decision-making frameworks </a:t>
            </a:r>
            <a:endParaRPr sz="2200">
              <a:solidFill>
                <a:schemeClr val="dk1"/>
              </a:solidFill>
              <a:latin typeface="Twentieth Century"/>
              <a:ea typeface="Twentieth Century"/>
              <a:cs typeface="Twentieth Century"/>
              <a:sym typeface="Twentieth Century"/>
            </a:endParaRPr>
          </a:p>
          <a:p>
            <a:pPr indent="-368300" lvl="0" marL="457200" rtl="0" algn="l">
              <a:lnSpc>
                <a:spcPct val="115000"/>
              </a:lnSpc>
              <a:spcBef>
                <a:spcPts val="0"/>
              </a:spcBef>
              <a:spcAft>
                <a:spcPts val="0"/>
              </a:spcAft>
              <a:buClr>
                <a:schemeClr val="dk1"/>
              </a:buClr>
              <a:buSzPts val="2200"/>
              <a:buFont typeface="Merriweather Sans"/>
              <a:buChar char="●"/>
            </a:pPr>
            <a:r>
              <a:rPr lang="en-US" sz="2200">
                <a:solidFill>
                  <a:schemeClr val="dk1"/>
                </a:solidFill>
                <a:latin typeface="Twentieth Century"/>
                <a:ea typeface="Twentieth Century"/>
                <a:cs typeface="Twentieth Century"/>
                <a:sym typeface="Twentieth Century"/>
              </a:rPr>
              <a:t>Ensure rapid responses to unanticipated events that threaten the financial sustainability</a:t>
            </a:r>
            <a:endParaRPr>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4846c3088c_2_1"/>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COVID-19 IMPACT PREDICTION IN TOURISM</a:t>
            </a:r>
            <a:endParaRPr>
              <a:solidFill>
                <a:schemeClr val="dk1"/>
              </a:solidFill>
            </a:endParaRPr>
          </a:p>
        </p:txBody>
      </p:sp>
      <p:sp>
        <p:nvSpPr>
          <p:cNvPr id="301" name="Google Shape;301;g24846c3088c_2_1"/>
          <p:cNvSpPr txBox="1"/>
          <p:nvPr>
            <p:ph idx="1" type="body"/>
          </p:nvPr>
        </p:nvSpPr>
        <p:spPr>
          <a:xfrm>
            <a:off x="95500" y="1268425"/>
            <a:ext cx="8565900" cy="5019600"/>
          </a:xfrm>
          <a:prstGeom prst="rect">
            <a:avLst/>
          </a:prstGeom>
          <a:noFill/>
          <a:ln>
            <a:noFill/>
          </a:ln>
        </p:spPr>
        <p:txBody>
          <a:bodyPr anchorCtr="0" anchor="t" bIns="45700" lIns="91425" spcFirstLastPara="1" rIns="91425" wrap="square" tIns="45700">
            <a:normAutofit/>
          </a:bodyPr>
          <a:lstStyle/>
          <a:p>
            <a:pPr indent="457200" lvl="0" marL="0" rtl="0" algn="l">
              <a:lnSpc>
                <a:spcPct val="115000"/>
              </a:lnSpc>
              <a:spcBef>
                <a:spcPts val="1000"/>
              </a:spcBef>
              <a:spcAft>
                <a:spcPts val="0"/>
              </a:spcAft>
              <a:buNone/>
            </a:pPr>
            <a:r>
              <a:rPr lang="en-US"/>
              <a:t>Why do we use 12 step time series for forecasting</a:t>
            </a:r>
            <a:r>
              <a:rPr lang="en-US">
                <a:latin typeface="Arial"/>
                <a:ea typeface="Arial"/>
                <a:cs typeface="Arial"/>
                <a:sym typeface="Arial"/>
              </a:rPr>
              <a:t>?</a:t>
            </a:r>
            <a:endParaRPr>
              <a:latin typeface="Arial"/>
              <a:ea typeface="Arial"/>
              <a:cs typeface="Arial"/>
              <a:sym typeface="Arial"/>
            </a:endParaRPr>
          </a:p>
          <a:p>
            <a:pPr indent="0" lvl="0" marL="91440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p:txBody>
      </p:sp>
      <p:pic>
        <p:nvPicPr>
          <p:cNvPr id="302" name="Google Shape;302;g24846c3088c_2_1"/>
          <p:cNvPicPr preferRelativeResize="0"/>
          <p:nvPr/>
        </p:nvPicPr>
        <p:blipFill>
          <a:blip r:embed="rId3">
            <a:alphaModFix/>
          </a:blip>
          <a:stretch>
            <a:fillRect/>
          </a:stretch>
        </p:blipFill>
        <p:spPr>
          <a:xfrm>
            <a:off x="1528063" y="1934475"/>
            <a:ext cx="5700775" cy="4105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4999ca6b69_0_0"/>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COVID-19 IMPACT PREDICTION IN TOURISM</a:t>
            </a:r>
            <a:endParaRPr>
              <a:solidFill>
                <a:schemeClr val="dk1"/>
              </a:solidFill>
            </a:endParaRPr>
          </a:p>
        </p:txBody>
      </p:sp>
      <p:sp>
        <p:nvSpPr>
          <p:cNvPr id="309" name="Google Shape;309;g24999ca6b69_0_0"/>
          <p:cNvSpPr txBox="1"/>
          <p:nvPr>
            <p:ph idx="1" type="body"/>
          </p:nvPr>
        </p:nvSpPr>
        <p:spPr>
          <a:xfrm>
            <a:off x="95500" y="1165200"/>
            <a:ext cx="8565900" cy="5019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p:txBody>
      </p:sp>
      <p:graphicFrame>
        <p:nvGraphicFramePr>
          <p:cNvPr id="310" name="Google Shape;310;g24999ca6b69_0_0"/>
          <p:cNvGraphicFramePr/>
          <p:nvPr/>
        </p:nvGraphicFramePr>
        <p:xfrm>
          <a:off x="927100" y="1474300"/>
          <a:ext cx="3000000" cy="3000000"/>
        </p:xfrm>
        <a:graphic>
          <a:graphicData uri="http://schemas.openxmlformats.org/drawingml/2006/table">
            <a:tbl>
              <a:tblPr>
                <a:noFill/>
                <a:tableStyleId>{17D57592-94CA-4FB7-9DCA-7692E5111FA2}</a:tableStyleId>
              </a:tblPr>
              <a:tblGrid>
                <a:gridCol w="1140025"/>
                <a:gridCol w="3020825"/>
                <a:gridCol w="3078150"/>
              </a:tblGrid>
              <a:tr h="592075">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Baseline </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Improved</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92075">
                <a:tc>
                  <a:txBody>
                    <a:bodyPr/>
                    <a:lstStyle/>
                    <a:p>
                      <a:pPr indent="0" lvl="0" marL="0" rtl="0" algn="ctr">
                        <a:spcBef>
                          <a:spcPts val="0"/>
                        </a:spcBef>
                        <a:spcAft>
                          <a:spcPts val="0"/>
                        </a:spcAft>
                        <a:buNone/>
                      </a:pPr>
                      <a:r>
                        <a:rPr lang="en-US"/>
                        <a:t>Model </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Long-Short Term Memory</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Transformer</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92075">
                <a:tc>
                  <a:txBody>
                    <a:bodyPr/>
                    <a:lstStyle/>
                    <a:p>
                      <a:pPr indent="0" lvl="0" marL="0" rtl="0" algn="ctr">
                        <a:spcBef>
                          <a:spcPts val="0"/>
                        </a:spcBef>
                        <a:spcAft>
                          <a:spcPts val="0"/>
                        </a:spcAft>
                        <a:buNone/>
                      </a:pPr>
                      <a:r>
                        <a:rPr lang="en-US"/>
                        <a:t>Principle</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Recurrent neural network</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Attention Mechanism</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90175">
                <a:tc>
                  <a:txBody>
                    <a:bodyPr/>
                    <a:lstStyle/>
                    <a:p>
                      <a:pPr indent="0" lvl="0" marL="0" rtl="0" algn="ctr">
                        <a:spcBef>
                          <a:spcPts val="0"/>
                        </a:spcBef>
                        <a:spcAft>
                          <a:spcPts val="0"/>
                        </a:spcAft>
                        <a:buNone/>
                      </a:pPr>
                      <a:r>
                        <a:rPr lang="en-US"/>
                        <a:t>Advantage</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US"/>
                        <a:t>Capture Long-Term Dependencies</a:t>
                      </a:r>
                      <a:endParaRPr/>
                    </a:p>
                    <a:p>
                      <a:pPr indent="-317500" lvl="0" marL="457200" rtl="0" algn="l">
                        <a:spcBef>
                          <a:spcPts val="0"/>
                        </a:spcBef>
                        <a:spcAft>
                          <a:spcPts val="0"/>
                        </a:spcAft>
                        <a:buSzPts val="1400"/>
                        <a:buChar char="●"/>
                      </a:pPr>
                      <a:r>
                        <a:rPr lang="en-US"/>
                        <a:t>Sequential Computation</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Char char="●"/>
                      </a:pPr>
                      <a:r>
                        <a:rPr lang="en-US">
                          <a:solidFill>
                            <a:schemeClr val="dk1"/>
                          </a:solidFill>
                        </a:rPr>
                        <a:t>Capture Global Dependencies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Parallel Computation</a:t>
                      </a:r>
                      <a:endParaRPr>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044125">
                <a:tc>
                  <a:txBody>
                    <a:bodyPr/>
                    <a:lstStyle/>
                    <a:p>
                      <a:pPr indent="0" lvl="0" marL="0" rtl="0" algn="ctr">
                        <a:spcBef>
                          <a:spcPts val="0"/>
                        </a:spcBef>
                        <a:spcAft>
                          <a:spcPts val="0"/>
                        </a:spcAft>
                        <a:buNone/>
                      </a:pPr>
                      <a:r>
                        <a:t/>
                      </a:r>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228600" lvl="0" marL="457200" rtl="0" algn="l">
                        <a:spcBef>
                          <a:spcPts val="0"/>
                        </a:spcBef>
                        <a:spcAft>
                          <a:spcPts val="0"/>
                        </a:spcAft>
                        <a:buNone/>
                      </a:pPr>
                      <a:r>
                        <a:t/>
                      </a:r>
                      <a:endParaRPr/>
                    </a:p>
                    <a:p>
                      <a:pPr indent="-228600" lvl="0" marL="457200" rtl="0" algn="l">
                        <a:spcBef>
                          <a:spcPts val="0"/>
                        </a:spcBef>
                        <a:spcAft>
                          <a:spcPts val="0"/>
                        </a:spcAft>
                        <a:buNone/>
                      </a:pPr>
                      <a:r>
                        <a:t/>
                      </a:r>
                      <a:endParaRPr/>
                    </a:p>
                    <a:p>
                      <a:pPr indent="-228600" lvl="0" marL="457200" rtl="0" algn="l">
                        <a:spcBef>
                          <a:spcPts val="0"/>
                        </a:spcBef>
                        <a:spcAft>
                          <a:spcPts val="0"/>
                        </a:spcAft>
                        <a:buNone/>
                      </a:pPr>
                      <a:r>
                        <a:t/>
                      </a:r>
                      <a:endParaRPr/>
                    </a:p>
                    <a:p>
                      <a:pPr indent="-228600" lvl="0" marL="457200" rtl="0" algn="l">
                        <a:spcBef>
                          <a:spcPts val="0"/>
                        </a:spcBef>
                        <a:spcAft>
                          <a:spcPts val="0"/>
                        </a:spcAft>
                        <a:buNone/>
                      </a:pPr>
                      <a:r>
                        <a:t/>
                      </a:r>
                      <a:endParaRPr/>
                    </a:p>
                    <a:p>
                      <a:pPr indent="-228600" lvl="0" marL="457200" rtl="0" algn="l">
                        <a:spcBef>
                          <a:spcPts val="0"/>
                        </a:spcBef>
                        <a:spcAft>
                          <a:spcPts val="0"/>
                        </a:spcAft>
                        <a:buNone/>
                      </a:pPr>
                      <a:r>
                        <a:t/>
                      </a:r>
                      <a:endParaRPr/>
                    </a:p>
                    <a:p>
                      <a:pPr indent="-228600" lvl="0" marL="457200" rtl="0" algn="l">
                        <a:spcBef>
                          <a:spcPts val="0"/>
                        </a:spcBef>
                        <a:spcAft>
                          <a:spcPts val="0"/>
                        </a:spcAft>
                        <a:buNone/>
                      </a:pPr>
                      <a:r>
                        <a:t/>
                      </a:r>
                      <a:endParaRPr/>
                    </a:p>
                    <a:p>
                      <a:pPr indent="-228600" lvl="0" marL="45720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311" name="Google Shape;311;g24999ca6b69_0_0"/>
          <p:cNvSpPr txBox="1"/>
          <p:nvPr/>
        </p:nvSpPr>
        <p:spPr>
          <a:xfrm>
            <a:off x="4324625" y="1756975"/>
            <a:ext cx="48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pic>
        <p:nvPicPr>
          <p:cNvPr id="312" name="Google Shape;312;g24999ca6b69_0_0"/>
          <p:cNvPicPr preferRelativeResize="0"/>
          <p:nvPr/>
        </p:nvPicPr>
        <p:blipFill>
          <a:blip r:embed="rId3">
            <a:alphaModFix/>
          </a:blip>
          <a:stretch>
            <a:fillRect/>
          </a:stretch>
        </p:blipFill>
        <p:spPr>
          <a:xfrm>
            <a:off x="2293525" y="4216400"/>
            <a:ext cx="2464025" cy="1843550"/>
          </a:xfrm>
          <a:prstGeom prst="rect">
            <a:avLst/>
          </a:prstGeom>
          <a:noFill/>
          <a:ln>
            <a:noFill/>
          </a:ln>
        </p:spPr>
      </p:pic>
      <p:pic>
        <p:nvPicPr>
          <p:cNvPr id="313" name="Google Shape;313;g24999ca6b69_0_0"/>
          <p:cNvPicPr preferRelativeResize="0"/>
          <p:nvPr/>
        </p:nvPicPr>
        <p:blipFill>
          <a:blip r:embed="rId4">
            <a:alphaModFix/>
          </a:blip>
          <a:stretch>
            <a:fillRect/>
          </a:stretch>
        </p:blipFill>
        <p:spPr>
          <a:xfrm>
            <a:off x="5265025" y="4406650"/>
            <a:ext cx="2751426" cy="1519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4846c3088c_2_7"/>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Performance comparison of the two models</a:t>
            </a:r>
            <a:endParaRPr>
              <a:solidFill>
                <a:schemeClr val="dk1"/>
              </a:solidFill>
            </a:endParaRPr>
          </a:p>
        </p:txBody>
      </p:sp>
      <p:sp>
        <p:nvSpPr>
          <p:cNvPr id="320" name="Google Shape;320;g24846c3088c_2_7"/>
          <p:cNvSpPr txBox="1"/>
          <p:nvPr>
            <p:ph idx="1" type="body"/>
          </p:nvPr>
        </p:nvSpPr>
        <p:spPr>
          <a:xfrm>
            <a:off x="95500" y="1268425"/>
            <a:ext cx="8565900" cy="5019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rPr lang="en-US"/>
              <a:t>			B</a:t>
            </a:r>
            <a:r>
              <a:rPr lang="en-US"/>
              <a:t>aseline                                            Improved</a:t>
            </a:r>
            <a:endParaRPr/>
          </a:p>
          <a:p>
            <a:pPr indent="0" lvl="0" marL="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p:txBody>
      </p:sp>
      <p:sp>
        <p:nvSpPr>
          <p:cNvPr id="321" name="Google Shape;321;g24846c3088c_2_7"/>
          <p:cNvSpPr txBox="1"/>
          <p:nvPr/>
        </p:nvSpPr>
        <p:spPr>
          <a:xfrm>
            <a:off x="3880075" y="2448150"/>
            <a:ext cx="11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pic>
        <p:nvPicPr>
          <p:cNvPr id="322" name="Google Shape;322;g24846c3088c_2_7"/>
          <p:cNvPicPr preferRelativeResize="0"/>
          <p:nvPr/>
        </p:nvPicPr>
        <p:blipFill>
          <a:blip r:embed="rId3">
            <a:alphaModFix/>
          </a:blip>
          <a:stretch>
            <a:fillRect/>
          </a:stretch>
        </p:blipFill>
        <p:spPr>
          <a:xfrm>
            <a:off x="254924" y="1690110"/>
            <a:ext cx="4079950" cy="2869415"/>
          </a:xfrm>
          <a:prstGeom prst="rect">
            <a:avLst/>
          </a:prstGeom>
          <a:noFill/>
          <a:ln>
            <a:noFill/>
          </a:ln>
        </p:spPr>
      </p:pic>
      <p:pic>
        <p:nvPicPr>
          <p:cNvPr id="323" name="Google Shape;323;g24846c3088c_2_7"/>
          <p:cNvPicPr preferRelativeResize="0"/>
          <p:nvPr/>
        </p:nvPicPr>
        <p:blipFill>
          <a:blip r:embed="rId4">
            <a:alphaModFix/>
          </a:blip>
          <a:stretch>
            <a:fillRect/>
          </a:stretch>
        </p:blipFill>
        <p:spPr>
          <a:xfrm>
            <a:off x="4546611" y="1690100"/>
            <a:ext cx="4079963" cy="2869425"/>
          </a:xfrm>
          <a:prstGeom prst="rect">
            <a:avLst/>
          </a:prstGeom>
          <a:noFill/>
          <a:ln>
            <a:noFill/>
          </a:ln>
        </p:spPr>
      </p:pic>
      <p:sp>
        <p:nvSpPr>
          <p:cNvPr id="324" name="Google Shape;324;g24846c3088c_2_7"/>
          <p:cNvSpPr txBox="1"/>
          <p:nvPr/>
        </p:nvSpPr>
        <p:spPr>
          <a:xfrm>
            <a:off x="591600" y="4921525"/>
            <a:ext cx="7167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Twentieth Century"/>
                <a:ea typeface="Twentieth Century"/>
                <a:cs typeface="Twentieth Century"/>
                <a:sym typeface="Twentieth Century"/>
              </a:rPr>
              <a:t>The Transformer model has a higher accuracy</a:t>
            </a:r>
            <a:endParaRPr sz="22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4999ca6b69_0_15"/>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COVID-19 IMPACT PREDICTION IN TOURISM</a:t>
            </a:r>
            <a:endParaRPr>
              <a:solidFill>
                <a:schemeClr val="dk1"/>
              </a:solidFill>
            </a:endParaRPr>
          </a:p>
        </p:txBody>
      </p:sp>
      <p:pic>
        <p:nvPicPr>
          <p:cNvPr id="331" name="Google Shape;331;g24999ca6b69_0_15"/>
          <p:cNvPicPr preferRelativeResize="0"/>
          <p:nvPr/>
        </p:nvPicPr>
        <p:blipFill>
          <a:blip r:embed="rId3">
            <a:alphaModFix/>
          </a:blip>
          <a:stretch>
            <a:fillRect/>
          </a:stretch>
        </p:blipFill>
        <p:spPr>
          <a:xfrm>
            <a:off x="144088" y="956700"/>
            <a:ext cx="8805023" cy="5503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g2256fad27c0_1_146"/>
          <p:cNvSpPr txBox="1"/>
          <p:nvPr>
            <p:ph type="title"/>
          </p:nvPr>
        </p:nvSpPr>
        <p:spPr>
          <a:xfrm>
            <a:off x="154850" y="1301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OF CONTENT</a:t>
            </a:r>
            <a:endParaRPr/>
          </a:p>
        </p:txBody>
      </p:sp>
      <p:pic>
        <p:nvPicPr>
          <p:cNvPr id="338" name="Google Shape;338;g2256fad27c0_1_146"/>
          <p:cNvPicPr preferRelativeResize="0"/>
          <p:nvPr/>
        </p:nvPicPr>
        <p:blipFill>
          <a:blip r:embed="rId3">
            <a:alphaModFix/>
          </a:blip>
          <a:stretch>
            <a:fillRect/>
          </a:stretch>
        </p:blipFill>
        <p:spPr>
          <a:xfrm>
            <a:off x="154850" y="1519175"/>
            <a:ext cx="1467550" cy="4627626"/>
          </a:xfrm>
          <a:prstGeom prst="rect">
            <a:avLst/>
          </a:prstGeom>
          <a:noFill/>
          <a:ln>
            <a:noFill/>
          </a:ln>
        </p:spPr>
      </p:pic>
      <p:pic>
        <p:nvPicPr>
          <p:cNvPr id="339" name="Google Shape;339;g2256fad27c0_1_146"/>
          <p:cNvPicPr preferRelativeResize="0"/>
          <p:nvPr/>
        </p:nvPicPr>
        <p:blipFill>
          <a:blip r:embed="rId4">
            <a:alphaModFix/>
          </a:blip>
          <a:stretch>
            <a:fillRect/>
          </a:stretch>
        </p:blipFill>
        <p:spPr>
          <a:xfrm>
            <a:off x="5038600" y="1519163"/>
            <a:ext cx="1615600" cy="4627625"/>
          </a:xfrm>
          <a:prstGeom prst="rect">
            <a:avLst/>
          </a:prstGeom>
          <a:noFill/>
          <a:ln>
            <a:noFill/>
          </a:ln>
        </p:spPr>
      </p:pic>
      <p:sp>
        <p:nvSpPr>
          <p:cNvPr id="340" name="Google Shape;340;g2256fad27c0_1_146"/>
          <p:cNvSpPr txBox="1"/>
          <p:nvPr/>
        </p:nvSpPr>
        <p:spPr>
          <a:xfrm>
            <a:off x="1622400" y="183667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Business disaster background</a:t>
            </a:r>
            <a:endParaRPr b="1" i="1" sz="2000">
              <a:solidFill>
                <a:srgbClr val="B7B7B7"/>
              </a:solidFill>
              <a:latin typeface="Twentieth Century"/>
              <a:ea typeface="Twentieth Century"/>
              <a:cs typeface="Twentieth Century"/>
              <a:sym typeface="Twentieth Century"/>
            </a:endParaRPr>
          </a:p>
        </p:txBody>
      </p:sp>
      <p:sp>
        <p:nvSpPr>
          <p:cNvPr id="341" name="Google Shape;341;g2256fad27c0_1_146"/>
          <p:cNvSpPr txBox="1"/>
          <p:nvPr/>
        </p:nvSpPr>
        <p:spPr>
          <a:xfrm>
            <a:off x="1622400" y="3586688"/>
            <a:ext cx="4158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Areas where support are needed</a:t>
            </a:r>
            <a:endParaRPr i="1">
              <a:solidFill>
                <a:srgbClr val="B7B7B7"/>
              </a:solidFill>
              <a:latin typeface="Twentieth Century"/>
              <a:ea typeface="Twentieth Century"/>
              <a:cs typeface="Twentieth Century"/>
              <a:sym typeface="Twentieth Century"/>
            </a:endParaRPr>
          </a:p>
        </p:txBody>
      </p:sp>
      <p:sp>
        <p:nvSpPr>
          <p:cNvPr id="342" name="Google Shape;342;g2256fad27c0_1_146"/>
          <p:cNvSpPr txBox="1"/>
          <p:nvPr/>
        </p:nvSpPr>
        <p:spPr>
          <a:xfrm>
            <a:off x="1711300" y="533672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The serious impact of crisis </a:t>
            </a:r>
            <a:endParaRPr b="1" i="1" sz="2000">
              <a:solidFill>
                <a:srgbClr val="B7B7B7"/>
              </a:solidFill>
              <a:latin typeface="Twentieth Century"/>
              <a:ea typeface="Twentieth Century"/>
              <a:cs typeface="Twentieth Century"/>
              <a:sym typeface="Twentieth Century"/>
            </a:endParaRPr>
          </a:p>
        </p:txBody>
      </p:sp>
      <p:sp>
        <p:nvSpPr>
          <p:cNvPr id="343" name="Google Shape;343;g2256fad27c0_1_146"/>
          <p:cNvSpPr txBox="1"/>
          <p:nvPr/>
        </p:nvSpPr>
        <p:spPr>
          <a:xfrm>
            <a:off x="6743100" y="1688563"/>
            <a:ext cx="26544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chemeClr val="accent1"/>
                </a:solidFill>
                <a:latin typeface="Twentieth Century"/>
                <a:ea typeface="Twentieth Century"/>
                <a:cs typeface="Twentieth Century"/>
                <a:sym typeface="Twentieth Century"/>
              </a:rPr>
              <a:t>Tourism s</a:t>
            </a:r>
            <a:r>
              <a:rPr b="1" i="1" lang="en-US" sz="2000">
                <a:solidFill>
                  <a:schemeClr val="accent1"/>
                </a:solidFill>
                <a:latin typeface="Twentieth Century"/>
                <a:ea typeface="Twentieth Century"/>
                <a:cs typeface="Twentieth Century"/>
                <a:sym typeface="Twentieth Century"/>
              </a:rPr>
              <a:t>upport </a:t>
            </a:r>
            <a:r>
              <a:rPr b="1" i="1" lang="en-US" sz="2000">
                <a:solidFill>
                  <a:srgbClr val="902B20"/>
                </a:solidFill>
                <a:latin typeface="Twentieth Century"/>
                <a:ea typeface="Twentieth Century"/>
                <a:cs typeface="Twentieth Century"/>
                <a:sym typeface="Twentieth Century"/>
              </a:rPr>
              <a:t>from NSW government</a:t>
            </a:r>
            <a:endParaRPr i="1" sz="2200">
              <a:solidFill>
                <a:srgbClr val="902B20"/>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344" name="Google Shape;344;g2256fad27c0_1_146"/>
          <p:cNvSpPr txBox="1"/>
          <p:nvPr/>
        </p:nvSpPr>
        <p:spPr>
          <a:xfrm>
            <a:off x="6743100" y="3355838"/>
            <a:ext cx="25782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i="1" lang="en-US" sz="2000">
                <a:solidFill>
                  <a:srgbClr val="0B7864"/>
                </a:solidFill>
                <a:latin typeface="Twentieth Century"/>
                <a:ea typeface="Twentieth Century"/>
                <a:cs typeface="Twentieth Century"/>
                <a:sym typeface="Twentieth Century"/>
              </a:rPr>
              <a:t>Support measurement </a:t>
            </a:r>
            <a:endParaRPr b="1" i="1" sz="2000">
              <a:solidFill>
                <a:srgbClr val="0B7864"/>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Clr>
                <a:schemeClr val="dk1"/>
              </a:buClr>
              <a:buSzPts val="1100"/>
              <a:buFont typeface="Arial"/>
              <a:buNone/>
            </a:pPr>
            <a:r>
              <a:rPr b="1" i="1" lang="en-US" sz="2000">
                <a:solidFill>
                  <a:schemeClr val="accent1"/>
                </a:solidFill>
                <a:latin typeface="Twentieth Century"/>
                <a:ea typeface="Twentieth Century"/>
                <a:cs typeface="Twentieth Century"/>
                <a:sym typeface="Twentieth Century"/>
              </a:rPr>
              <a:t>in tourism industry</a:t>
            </a:r>
            <a:endParaRPr b="1" i="1" sz="2000">
              <a:solidFill>
                <a:srgbClr val="B7B7B7"/>
              </a:solidFill>
              <a:latin typeface="Twentieth Century"/>
              <a:ea typeface="Twentieth Century"/>
              <a:cs typeface="Twentieth Century"/>
              <a:sym typeface="Twentieth Century"/>
            </a:endParaRPr>
          </a:p>
        </p:txBody>
      </p:sp>
      <p:sp>
        <p:nvSpPr>
          <p:cNvPr id="345" name="Google Shape;345;g2256fad27c0_1_146"/>
          <p:cNvSpPr txBox="1"/>
          <p:nvPr/>
        </p:nvSpPr>
        <p:spPr>
          <a:xfrm>
            <a:off x="6743100" y="5040725"/>
            <a:ext cx="21081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Recommendations for future support</a:t>
            </a:r>
            <a:endParaRPr i="1" sz="24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g2256fad27c0_1_80"/>
          <p:cNvSpPr txBox="1"/>
          <p:nvPr>
            <p:ph type="title"/>
          </p:nvPr>
        </p:nvSpPr>
        <p:spPr>
          <a:xfrm>
            <a:off x="154850" y="1301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OF </a:t>
            </a:r>
            <a:r>
              <a:rPr lang="en-US"/>
              <a:t>CONTENT</a:t>
            </a:r>
            <a:endParaRPr/>
          </a:p>
        </p:txBody>
      </p:sp>
      <p:pic>
        <p:nvPicPr>
          <p:cNvPr id="135" name="Google Shape;135;g2256fad27c0_1_80"/>
          <p:cNvPicPr preferRelativeResize="0"/>
          <p:nvPr/>
        </p:nvPicPr>
        <p:blipFill>
          <a:blip r:embed="rId3">
            <a:alphaModFix/>
          </a:blip>
          <a:stretch>
            <a:fillRect/>
          </a:stretch>
        </p:blipFill>
        <p:spPr>
          <a:xfrm>
            <a:off x="154850" y="1519175"/>
            <a:ext cx="1467550" cy="4627626"/>
          </a:xfrm>
          <a:prstGeom prst="rect">
            <a:avLst/>
          </a:prstGeom>
          <a:noFill/>
          <a:ln>
            <a:noFill/>
          </a:ln>
        </p:spPr>
      </p:pic>
      <p:pic>
        <p:nvPicPr>
          <p:cNvPr id="136" name="Google Shape;136;g2256fad27c0_1_80"/>
          <p:cNvPicPr preferRelativeResize="0"/>
          <p:nvPr/>
        </p:nvPicPr>
        <p:blipFill>
          <a:blip r:embed="rId4">
            <a:alphaModFix/>
          </a:blip>
          <a:stretch>
            <a:fillRect/>
          </a:stretch>
        </p:blipFill>
        <p:spPr>
          <a:xfrm>
            <a:off x="5038600" y="1519163"/>
            <a:ext cx="1615600" cy="4627625"/>
          </a:xfrm>
          <a:prstGeom prst="rect">
            <a:avLst/>
          </a:prstGeom>
          <a:noFill/>
          <a:ln>
            <a:noFill/>
          </a:ln>
        </p:spPr>
      </p:pic>
      <p:sp>
        <p:nvSpPr>
          <p:cNvPr id="137" name="Google Shape;137;g2256fad27c0_1_80"/>
          <p:cNvSpPr txBox="1"/>
          <p:nvPr/>
        </p:nvSpPr>
        <p:spPr>
          <a:xfrm>
            <a:off x="1622400" y="183667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38203C"/>
                </a:solidFill>
                <a:latin typeface="Twentieth Century"/>
                <a:ea typeface="Twentieth Century"/>
                <a:cs typeface="Twentieth Century"/>
                <a:sym typeface="Twentieth Century"/>
              </a:rPr>
              <a:t>B</a:t>
            </a:r>
            <a:r>
              <a:rPr b="1" i="1" lang="en-US" sz="2000">
                <a:solidFill>
                  <a:srgbClr val="38203C"/>
                </a:solidFill>
                <a:latin typeface="Twentieth Century"/>
                <a:ea typeface="Twentieth Century"/>
                <a:cs typeface="Twentieth Century"/>
                <a:sym typeface="Twentieth Century"/>
              </a:rPr>
              <a:t>usiness disaster background</a:t>
            </a:r>
            <a:endParaRPr b="1" i="1" sz="2000">
              <a:solidFill>
                <a:srgbClr val="38203C"/>
              </a:solidFill>
              <a:latin typeface="Twentieth Century"/>
              <a:ea typeface="Twentieth Century"/>
              <a:cs typeface="Twentieth Century"/>
              <a:sym typeface="Twentieth Century"/>
            </a:endParaRPr>
          </a:p>
        </p:txBody>
      </p:sp>
      <p:sp>
        <p:nvSpPr>
          <p:cNvPr id="138" name="Google Shape;138;g2256fad27c0_1_80"/>
          <p:cNvSpPr txBox="1"/>
          <p:nvPr/>
        </p:nvSpPr>
        <p:spPr>
          <a:xfrm>
            <a:off x="1622400" y="3586688"/>
            <a:ext cx="4158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77933C"/>
                </a:solidFill>
                <a:latin typeface="Twentieth Century"/>
                <a:ea typeface="Twentieth Century"/>
                <a:cs typeface="Twentieth Century"/>
                <a:sym typeface="Twentieth Century"/>
              </a:rPr>
              <a:t>Areas where support are needed</a:t>
            </a:r>
            <a:endParaRPr i="1">
              <a:solidFill>
                <a:srgbClr val="77933C"/>
              </a:solidFill>
              <a:latin typeface="Twentieth Century"/>
              <a:ea typeface="Twentieth Century"/>
              <a:cs typeface="Twentieth Century"/>
              <a:sym typeface="Twentieth Century"/>
            </a:endParaRPr>
          </a:p>
        </p:txBody>
      </p:sp>
      <p:sp>
        <p:nvSpPr>
          <p:cNvPr id="139" name="Google Shape;139;g2256fad27c0_1_80"/>
          <p:cNvSpPr txBox="1"/>
          <p:nvPr/>
        </p:nvSpPr>
        <p:spPr>
          <a:xfrm>
            <a:off x="1711300" y="533672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6D7F80"/>
                </a:solidFill>
                <a:latin typeface="Twentieth Century"/>
                <a:ea typeface="Twentieth Century"/>
                <a:cs typeface="Twentieth Century"/>
                <a:sym typeface="Twentieth Century"/>
              </a:rPr>
              <a:t>The serious impact of crisis</a:t>
            </a:r>
            <a:endParaRPr b="1" i="1" sz="2000">
              <a:solidFill>
                <a:srgbClr val="6D7F80"/>
              </a:solidFill>
              <a:latin typeface="Twentieth Century"/>
              <a:ea typeface="Twentieth Century"/>
              <a:cs typeface="Twentieth Century"/>
              <a:sym typeface="Twentieth Century"/>
            </a:endParaRPr>
          </a:p>
        </p:txBody>
      </p:sp>
      <p:sp>
        <p:nvSpPr>
          <p:cNvPr id="140" name="Google Shape;140;g2256fad27c0_1_80"/>
          <p:cNvSpPr txBox="1"/>
          <p:nvPr/>
        </p:nvSpPr>
        <p:spPr>
          <a:xfrm>
            <a:off x="6743100" y="1688563"/>
            <a:ext cx="26544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902B20"/>
                </a:solidFill>
                <a:latin typeface="Twentieth Century"/>
                <a:ea typeface="Twentieth Century"/>
                <a:cs typeface="Twentieth Century"/>
                <a:sym typeface="Twentieth Century"/>
              </a:rPr>
              <a:t>Support from NSW government</a:t>
            </a:r>
            <a:endParaRPr i="1" sz="2200">
              <a:solidFill>
                <a:srgbClr val="902B20"/>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141" name="Google Shape;141;g2256fad27c0_1_80"/>
          <p:cNvSpPr txBox="1"/>
          <p:nvPr/>
        </p:nvSpPr>
        <p:spPr>
          <a:xfrm>
            <a:off x="6781200" y="3602138"/>
            <a:ext cx="25782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0B7864"/>
                </a:solidFill>
                <a:latin typeface="Twentieth Century"/>
                <a:ea typeface="Twentieth Century"/>
                <a:cs typeface="Twentieth Century"/>
                <a:sym typeface="Twentieth Century"/>
              </a:rPr>
              <a:t>Support measurement</a:t>
            </a:r>
            <a:endParaRPr i="1" sz="1600">
              <a:solidFill>
                <a:srgbClr val="0B7864"/>
              </a:solidFill>
              <a:latin typeface="Twentieth Century"/>
              <a:ea typeface="Twentieth Century"/>
              <a:cs typeface="Twentieth Century"/>
              <a:sym typeface="Twentieth Century"/>
            </a:endParaRPr>
          </a:p>
        </p:txBody>
      </p:sp>
      <p:sp>
        <p:nvSpPr>
          <p:cNvPr id="142" name="Google Shape;142;g2256fad27c0_1_80"/>
          <p:cNvSpPr txBox="1"/>
          <p:nvPr/>
        </p:nvSpPr>
        <p:spPr>
          <a:xfrm>
            <a:off x="6743100" y="5040725"/>
            <a:ext cx="21081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A36AAD"/>
                </a:solidFill>
                <a:latin typeface="Twentieth Century"/>
                <a:ea typeface="Twentieth Century"/>
                <a:cs typeface="Twentieth Century"/>
                <a:sym typeface="Twentieth Century"/>
              </a:rPr>
              <a:t>Recommendations for future support</a:t>
            </a:r>
            <a:endParaRPr i="1" sz="2400">
              <a:solidFill>
                <a:srgbClr val="A36AAD"/>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4846c3088c_2_20"/>
          <p:cNvSpPr txBox="1"/>
          <p:nvPr>
            <p:ph type="title"/>
          </p:nvPr>
        </p:nvSpPr>
        <p:spPr>
          <a:xfrm>
            <a:off x="2612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400"/>
              <a:buNone/>
            </a:pPr>
            <a:r>
              <a:rPr lang="en-US"/>
              <a:t>TOURISM </a:t>
            </a:r>
            <a:r>
              <a:rPr lang="en-US"/>
              <a:t>SUPPORT FROM NSW GOVERNMENT</a:t>
            </a:r>
            <a:endParaRPr/>
          </a:p>
        </p:txBody>
      </p:sp>
      <p:sp>
        <p:nvSpPr>
          <p:cNvPr id="352" name="Google Shape;352;g24846c3088c_2_20"/>
          <p:cNvSpPr txBox="1"/>
          <p:nvPr>
            <p:ph idx="1" type="body"/>
          </p:nvPr>
        </p:nvSpPr>
        <p:spPr>
          <a:xfrm>
            <a:off x="215050" y="1182800"/>
            <a:ext cx="8663100" cy="49872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15000"/>
              </a:lnSpc>
              <a:spcBef>
                <a:spcPts val="1000"/>
              </a:spcBef>
              <a:spcAft>
                <a:spcPts val="0"/>
              </a:spcAft>
              <a:buNone/>
            </a:pPr>
            <a:r>
              <a:rPr b="1" lang="en-US">
                <a:solidFill>
                  <a:schemeClr val="accent2"/>
                </a:solidFill>
              </a:rPr>
              <a:t>Regional Tourism Activation Fund</a:t>
            </a:r>
            <a:endParaRPr b="1">
              <a:solidFill>
                <a:schemeClr val="accent2"/>
              </a:solidFill>
            </a:endParaRPr>
          </a:p>
          <a:p>
            <a:pPr indent="0" lvl="0" marL="0" rtl="0" algn="l">
              <a:lnSpc>
                <a:spcPct val="115000"/>
              </a:lnSpc>
              <a:spcBef>
                <a:spcPts val="0"/>
              </a:spcBef>
              <a:spcAft>
                <a:spcPts val="0"/>
              </a:spcAft>
              <a:buNone/>
            </a:pPr>
            <a:r>
              <a:rPr i="1" lang="en-US" sz="1800"/>
              <a:t>Accelerating the development of new and enhanced tourism infrastructure across regional NSW.</a:t>
            </a:r>
            <a:endParaRPr i="1" sz="1800"/>
          </a:p>
          <a:p>
            <a:pPr indent="-347345" lvl="0" marL="457200" rtl="0" algn="l">
              <a:lnSpc>
                <a:spcPct val="115000"/>
              </a:lnSpc>
              <a:spcBef>
                <a:spcPts val="800"/>
              </a:spcBef>
              <a:spcAft>
                <a:spcPts val="0"/>
              </a:spcAft>
              <a:buSzPct val="100000"/>
              <a:buChar char="❏"/>
            </a:pPr>
            <a:r>
              <a:rPr b="1" lang="en-US" sz="2200"/>
              <a:t>Round One</a:t>
            </a:r>
            <a:endParaRPr b="1" sz="2200"/>
          </a:p>
          <a:p>
            <a:pPr indent="0" lvl="0" marL="457200" rtl="0" algn="l">
              <a:lnSpc>
                <a:spcPct val="115000"/>
              </a:lnSpc>
              <a:spcBef>
                <a:spcPts val="800"/>
              </a:spcBef>
              <a:spcAft>
                <a:spcPts val="0"/>
              </a:spcAft>
              <a:buNone/>
            </a:pPr>
            <a:r>
              <a:rPr lang="en-US" sz="2200"/>
              <a:t>Provided </a:t>
            </a:r>
            <a:r>
              <a:rPr lang="en-US" sz="2200">
                <a:solidFill>
                  <a:schemeClr val="accent1"/>
                </a:solidFill>
              </a:rPr>
              <a:t>almost $30 million</a:t>
            </a:r>
            <a:r>
              <a:rPr lang="en-US" sz="2200"/>
              <a:t> in funding to </a:t>
            </a:r>
            <a:r>
              <a:rPr lang="en-US" sz="2200">
                <a:solidFill>
                  <a:schemeClr val="accent1"/>
                </a:solidFill>
              </a:rPr>
              <a:t>over 30 projects</a:t>
            </a:r>
            <a:r>
              <a:rPr lang="en-US" sz="2200"/>
              <a:t> that support the development of high impact tourism infrastructure and improve the accessibility of visitor experiences across regional NSW</a:t>
            </a:r>
            <a:endParaRPr sz="2200"/>
          </a:p>
          <a:p>
            <a:pPr indent="-347345" lvl="0" marL="457200" rtl="0" algn="l">
              <a:lnSpc>
                <a:spcPct val="115000"/>
              </a:lnSpc>
              <a:spcBef>
                <a:spcPts val="800"/>
              </a:spcBef>
              <a:spcAft>
                <a:spcPts val="0"/>
              </a:spcAft>
              <a:buSzPct val="100000"/>
              <a:buChar char="❏"/>
            </a:pPr>
            <a:r>
              <a:rPr b="1" lang="en-US" sz="2200"/>
              <a:t>Round Two</a:t>
            </a:r>
            <a:endParaRPr b="1" sz="2200"/>
          </a:p>
          <a:p>
            <a:pPr indent="0" lvl="0" marL="457200" rtl="0" algn="l">
              <a:lnSpc>
                <a:spcPct val="115000"/>
              </a:lnSpc>
              <a:spcBef>
                <a:spcPts val="800"/>
              </a:spcBef>
              <a:spcAft>
                <a:spcPts val="0"/>
              </a:spcAft>
              <a:buNone/>
            </a:pPr>
            <a:r>
              <a:rPr lang="en-US" sz="2200"/>
              <a:t>Committed </a:t>
            </a:r>
            <a:r>
              <a:rPr lang="en-US" sz="2200">
                <a:solidFill>
                  <a:schemeClr val="accent1"/>
                </a:solidFill>
              </a:rPr>
              <a:t>$150 million</a:t>
            </a:r>
            <a:r>
              <a:rPr lang="en-US" sz="2200"/>
              <a:t> to Round 2 that will increase the international appeal of destinations and boost the visitor economy through increased visitation and job creation</a:t>
            </a:r>
            <a:endParaRPr sz="2200"/>
          </a:p>
          <a:p>
            <a:pPr indent="-347345" lvl="0" marL="457200" rtl="0" algn="l">
              <a:lnSpc>
                <a:spcPct val="115000"/>
              </a:lnSpc>
              <a:spcBef>
                <a:spcPts val="800"/>
              </a:spcBef>
              <a:spcAft>
                <a:spcPts val="0"/>
              </a:spcAft>
              <a:buSzPct val="100000"/>
              <a:buChar char="❏"/>
            </a:pPr>
            <a:r>
              <a:rPr b="1" lang="en-US" sz="2200"/>
              <a:t>Round Three</a:t>
            </a:r>
            <a:endParaRPr b="1" sz="2200"/>
          </a:p>
          <a:p>
            <a:pPr indent="0" lvl="0" marL="457200" rtl="0" algn="l">
              <a:lnSpc>
                <a:spcPct val="115000"/>
              </a:lnSpc>
              <a:spcBef>
                <a:spcPts val="800"/>
              </a:spcBef>
              <a:spcAft>
                <a:spcPts val="0"/>
              </a:spcAft>
              <a:buNone/>
            </a:pPr>
            <a:r>
              <a:rPr lang="en-US" sz="2200"/>
              <a:t>More information will be made available later in 2023</a:t>
            </a:r>
            <a:endParaRPr sz="2200"/>
          </a:p>
          <a:p>
            <a:pPr indent="0" lvl="0" marL="457200" rtl="0" algn="l">
              <a:lnSpc>
                <a:spcPct val="115000"/>
              </a:lnSpc>
              <a:spcBef>
                <a:spcPts val="800"/>
              </a:spcBef>
              <a:spcAft>
                <a:spcPts val="0"/>
              </a:spcAft>
              <a:buNone/>
            </a:pPr>
            <a:r>
              <a:t/>
            </a:r>
            <a:endParaRPr sz="2200"/>
          </a:p>
          <a:p>
            <a:pPr indent="0" lvl="0" marL="457200" rtl="0" algn="l">
              <a:lnSpc>
                <a:spcPct val="115000"/>
              </a:lnSpc>
              <a:spcBef>
                <a:spcPts val="800"/>
              </a:spcBef>
              <a:spcAft>
                <a:spcPts val="800"/>
              </a:spcAft>
              <a:buNone/>
            </a:pPr>
            <a:r>
              <a:rPr i="1" lang="en-US" sz="1166"/>
              <a:t>Support source：https://www.nsw.gov.au/regional-nsw/programs-and-grants/regional-growth-fund/regional-tourism-activation-fund#:~:text=The%20NSW%20Government%20has%20committed,for%20local%20and%20international%20visitors.</a:t>
            </a:r>
            <a:endParaRPr i="1" sz="1166"/>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4846c3088c_2_34"/>
          <p:cNvSpPr txBox="1"/>
          <p:nvPr>
            <p:ph type="title"/>
          </p:nvPr>
        </p:nvSpPr>
        <p:spPr>
          <a:xfrm>
            <a:off x="431800" y="1562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TOURISM SUPPORT MEASUREMENT</a:t>
            </a:r>
            <a:endParaRPr/>
          </a:p>
        </p:txBody>
      </p:sp>
      <p:sp>
        <p:nvSpPr>
          <p:cNvPr id="359" name="Google Shape;359;g24846c3088c_2_34"/>
          <p:cNvSpPr txBox="1"/>
          <p:nvPr>
            <p:ph idx="1" type="body"/>
          </p:nvPr>
        </p:nvSpPr>
        <p:spPr>
          <a:xfrm>
            <a:off x="431800" y="3933025"/>
            <a:ext cx="7930200" cy="25602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000"/>
              </a:spcBef>
              <a:spcAft>
                <a:spcPts val="0"/>
              </a:spcAft>
              <a:buSzPts val="2200"/>
              <a:buChar char="❏"/>
            </a:pPr>
            <a:r>
              <a:rPr b="1" lang="en-US" sz="2200"/>
              <a:t>Solution</a:t>
            </a:r>
            <a:endParaRPr b="1" sz="2200"/>
          </a:p>
          <a:p>
            <a:pPr indent="-368300" lvl="0" marL="457200" rtl="0" algn="l">
              <a:lnSpc>
                <a:spcPct val="115000"/>
              </a:lnSpc>
              <a:spcBef>
                <a:spcPts val="0"/>
              </a:spcBef>
              <a:spcAft>
                <a:spcPts val="0"/>
              </a:spcAft>
              <a:buSzPts val="2200"/>
              <a:buChar char="●"/>
            </a:pPr>
            <a:r>
              <a:rPr lang="en-US" sz="2200">
                <a:solidFill>
                  <a:schemeClr val="accent2"/>
                </a:solidFill>
              </a:rPr>
              <a:t>Refer to COVID19 recovery methods from other countries</a:t>
            </a:r>
            <a:r>
              <a:rPr lang="en-US" sz="2200"/>
              <a:t> that had obvious epidemic prevention effects, indirectly verifying effectiveness</a:t>
            </a:r>
            <a:endParaRPr sz="2200"/>
          </a:p>
          <a:p>
            <a:pPr indent="-368300" lvl="0" marL="457200" rtl="0" algn="l">
              <a:lnSpc>
                <a:spcPct val="115000"/>
              </a:lnSpc>
              <a:spcBef>
                <a:spcPts val="0"/>
              </a:spcBef>
              <a:spcAft>
                <a:spcPts val="0"/>
              </a:spcAft>
              <a:buSzPts val="2200"/>
              <a:buChar char="●"/>
            </a:pPr>
            <a:r>
              <a:rPr lang="en-US" sz="2200"/>
              <a:t>Raised possible support recommendations through combining the NSW condition </a:t>
            </a:r>
            <a:r>
              <a:rPr lang="en-US" sz="2200">
                <a:solidFill>
                  <a:schemeClr val="accent2"/>
                </a:solidFill>
              </a:rPr>
              <a:t>in different stages</a:t>
            </a:r>
            <a:endParaRPr sz="2200">
              <a:solidFill>
                <a:schemeClr val="accent2"/>
              </a:solidFill>
            </a:endParaRPr>
          </a:p>
        </p:txBody>
      </p:sp>
      <p:sp>
        <p:nvSpPr>
          <p:cNvPr id="360" name="Google Shape;360;g24846c3088c_2_34"/>
          <p:cNvSpPr txBox="1"/>
          <p:nvPr/>
        </p:nvSpPr>
        <p:spPr>
          <a:xfrm>
            <a:off x="398925" y="1220250"/>
            <a:ext cx="83226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Twentieth Century"/>
              <a:buChar char="❏"/>
            </a:pPr>
            <a:r>
              <a:rPr b="1" lang="en-US" sz="2200">
                <a:latin typeface="Twentieth Century"/>
                <a:ea typeface="Twentieth Century"/>
                <a:cs typeface="Twentieth Century"/>
                <a:sym typeface="Twentieth Century"/>
              </a:rPr>
              <a:t>Obstacle</a:t>
            </a:r>
            <a:endParaRPr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solidFill>
                  <a:schemeClr val="accent2"/>
                </a:solidFill>
                <a:latin typeface="Twentieth Century"/>
                <a:ea typeface="Twentieth Century"/>
                <a:cs typeface="Twentieth Century"/>
                <a:sym typeface="Twentieth Century"/>
              </a:rPr>
              <a:t>Lack of detailed periodic measure data</a:t>
            </a:r>
            <a:r>
              <a:rPr lang="en-US" sz="2200">
                <a:solidFill>
                  <a:schemeClr val="accent1"/>
                </a:solidFill>
                <a:latin typeface="Twentieth Century"/>
                <a:ea typeface="Twentieth Century"/>
                <a:cs typeface="Twentieth Century"/>
                <a:sym typeface="Twentieth Century"/>
              </a:rPr>
              <a:t> </a:t>
            </a:r>
            <a:r>
              <a:rPr lang="en-US" sz="2200">
                <a:latin typeface="Twentieth Century"/>
                <a:ea typeface="Twentieth Century"/>
                <a:cs typeface="Twentieth Century"/>
                <a:sym typeface="Twentieth Century"/>
              </a:rPr>
              <a:t>about tourism industry </a:t>
            </a:r>
            <a:endParaRPr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Unable to measure the tourism support </a:t>
            </a:r>
            <a:r>
              <a:rPr lang="en-US" sz="2200">
                <a:solidFill>
                  <a:schemeClr val="dk1"/>
                </a:solidFill>
                <a:latin typeface="Twentieth Century"/>
                <a:ea typeface="Twentieth Century"/>
                <a:cs typeface="Twentieth Century"/>
                <a:sym typeface="Twentieth Century"/>
              </a:rPr>
              <a:t>effectiveness </a:t>
            </a:r>
            <a:r>
              <a:rPr lang="en-US" sz="2200">
                <a:latin typeface="Twentieth Century"/>
                <a:ea typeface="Twentieth Century"/>
                <a:cs typeface="Twentieth Century"/>
                <a:sym typeface="Twentieth Century"/>
              </a:rPr>
              <a:t>in NSW directly</a:t>
            </a:r>
            <a:endParaRPr sz="2200">
              <a:latin typeface="Twentieth Century"/>
              <a:ea typeface="Twentieth Century"/>
              <a:cs typeface="Twentieth Century"/>
              <a:sym typeface="Twentieth Century"/>
            </a:endParaRPr>
          </a:p>
        </p:txBody>
      </p:sp>
      <p:pic>
        <p:nvPicPr>
          <p:cNvPr id="361" name="Google Shape;361;g24846c3088c_2_34"/>
          <p:cNvPicPr preferRelativeResize="0"/>
          <p:nvPr/>
        </p:nvPicPr>
        <p:blipFill>
          <a:blip r:embed="rId3">
            <a:alphaModFix/>
          </a:blip>
          <a:stretch>
            <a:fillRect/>
          </a:stretch>
        </p:blipFill>
        <p:spPr>
          <a:xfrm>
            <a:off x="653675" y="2525975"/>
            <a:ext cx="7813100" cy="1055750"/>
          </a:xfrm>
          <a:prstGeom prst="rect">
            <a:avLst/>
          </a:prstGeom>
          <a:noFill/>
          <a:ln>
            <a:noFill/>
          </a:ln>
          <a:effectLst>
            <a:outerShdw blurRad="85725" rotWithShape="0" algn="bl" dir="13200000" dist="57150">
              <a:srgbClr val="000000">
                <a:alpha val="60000"/>
              </a:srgbClr>
            </a:outerShdw>
          </a:effectLst>
        </p:spPr>
      </p:pic>
      <p:sp>
        <p:nvSpPr>
          <p:cNvPr id="362" name="Google Shape;362;g24846c3088c_2_34"/>
          <p:cNvSpPr txBox="1"/>
          <p:nvPr/>
        </p:nvSpPr>
        <p:spPr>
          <a:xfrm>
            <a:off x="564775" y="3532825"/>
            <a:ext cx="74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Twentieth Century"/>
                <a:ea typeface="Twentieth Century"/>
                <a:cs typeface="Twentieth Century"/>
                <a:sym typeface="Twentieth Century"/>
              </a:rPr>
              <a:t>Source: https://www.audit.nsw.gov.au/our-work/reports/covid-19-response-recovery-and-impact</a:t>
            </a:r>
            <a:endParaRPr i="1">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g2256fad27c0_1_172"/>
          <p:cNvSpPr txBox="1"/>
          <p:nvPr>
            <p:ph type="title"/>
          </p:nvPr>
        </p:nvSpPr>
        <p:spPr>
          <a:xfrm>
            <a:off x="154850" y="1301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OF CONTENT</a:t>
            </a:r>
            <a:endParaRPr/>
          </a:p>
        </p:txBody>
      </p:sp>
      <p:pic>
        <p:nvPicPr>
          <p:cNvPr id="369" name="Google Shape;369;g2256fad27c0_1_172"/>
          <p:cNvPicPr preferRelativeResize="0"/>
          <p:nvPr/>
        </p:nvPicPr>
        <p:blipFill>
          <a:blip r:embed="rId3">
            <a:alphaModFix/>
          </a:blip>
          <a:stretch>
            <a:fillRect/>
          </a:stretch>
        </p:blipFill>
        <p:spPr>
          <a:xfrm>
            <a:off x="154850" y="1519175"/>
            <a:ext cx="1467550" cy="4627626"/>
          </a:xfrm>
          <a:prstGeom prst="rect">
            <a:avLst/>
          </a:prstGeom>
          <a:noFill/>
          <a:ln>
            <a:noFill/>
          </a:ln>
        </p:spPr>
      </p:pic>
      <p:pic>
        <p:nvPicPr>
          <p:cNvPr id="370" name="Google Shape;370;g2256fad27c0_1_172"/>
          <p:cNvPicPr preferRelativeResize="0"/>
          <p:nvPr/>
        </p:nvPicPr>
        <p:blipFill>
          <a:blip r:embed="rId4">
            <a:alphaModFix/>
          </a:blip>
          <a:stretch>
            <a:fillRect/>
          </a:stretch>
        </p:blipFill>
        <p:spPr>
          <a:xfrm>
            <a:off x="5038600" y="1519163"/>
            <a:ext cx="1615600" cy="4627625"/>
          </a:xfrm>
          <a:prstGeom prst="rect">
            <a:avLst/>
          </a:prstGeom>
          <a:noFill/>
          <a:ln>
            <a:noFill/>
          </a:ln>
        </p:spPr>
      </p:pic>
      <p:sp>
        <p:nvSpPr>
          <p:cNvPr id="371" name="Google Shape;371;g2256fad27c0_1_172"/>
          <p:cNvSpPr txBox="1"/>
          <p:nvPr/>
        </p:nvSpPr>
        <p:spPr>
          <a:xfrm>
            <a:off x="1622400" y="183667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Business disaster background</a:t>
            </a:r>
            <a:endParaRPr b="1" i="1" sz="2000">
              <a:solidFill>
                <a:srgbClr val="B7B7B7"/>
              </a:solidFill>
              <a:latin typeface="Twentieth Century"/>
              <a:ea typeface="Twentieth Century"/>
              <a:cs typeface="Twentieth Century"/>
              <a:sym typeface="Twentieth Century"/>
            </a:endParaRPr>
          </a:p>
        </p:txBody>
      </p:sp>
      <p:sp>
        <p:nvSpPr>
          <p:cNvPr id="372" name="Google Shape;372;g2256fad27c0_1_172"/>
          <p:cNvSpPr txBox="1"/>
          <p:nvPr/>
        </p:nvSpPr>
        <p:spPr>
          <a:xfrm>
            <a:off x="1622400" y="3586688"/>
            <a:ext cx="4158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Areas where support are needed</a:t>
            </a:r>
            <a:endParaRPr i="1">
              <a:solidFill>
                <a:srgbClr val="B7B7B7"/>
              </a:solidFill>
              <a:latin typeface="Twentieth Century"/>
              <a:ea typeface="Twentieth Century"/>
              <a:cs typeface="Twentieth Century"/>
              <a:sym typeface="Twentieth Century"/>
            </a:endParaRPr>
          </a:p>
        </p:txBody>
      </p:sp>
      <p:sp>
        <p:nvSpPr>
          <p:cNvPr id="373" name="Google Shape;373;g2256fad27c0_1_172"/>
          <p:cNvSpPr txBox="1"/>
          <p:nvPr/>
        </p:nvSpPr>
        <p:spPr>
          <a:xfrm>
            <a:off x="1711300" y="533672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The serious impact of crisis </a:t>
            </a:r>
            <a:endParaRPr b="1" i="1" sz="2000">
              <a:solidFill>
                <a:srgbClr val="B7B7B7"/>
              </a:solidFill>
              <a:latin typeface="Twentieth Century"/>
              <a:ea typeface="Twentieth Century"/>
              <a:cs typeface="Twentieth Century"/>
              <a:sym typeface="Twentieth Century"/>
            </a:endParaRPr>
          </a:p>
        </p:txBody>
      </p:sp>
      <p:sp>
        <p:nvSpPr>
          <p:cNvPr id="374" name="Google Shape;374;g2256fad27c0_1_172"/>
          <p:cNvSpPr txBox="1"/>
          <p:nvPr/>
        </p:nvSpPr>
        <p:spPr>
          <a:xfrm>
            <a:off x="6743100" y="1688563"/>
            <a:ext cx="26544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Support from NSW government</a:t>
            </a:r>
            <a:endParaRPr i="1" sz="22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375" name="Google Shape;375;g2256fad27c0_1_172"/>
          <p:cNvSpPr txBox="1"/>
          <p:nvPr/>
        </p:nvSpPr>
        <p:spPr>
          <a:xfrm>
            <a:off x="6781200" y="3586688"/>
            <a:ext cx="25782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Support measurement</a:t>
            </a:r>
            <a:r>
              <a:rPr b="1" i="1" lang="en-US" sz="2000">
                <a:solidFill>
                  <a:srgbClr val="0B7864"/>
                </a:solidFill>
                <a:latin typeface="Twentieth Century"/>
                <a:ea typeface="Twentieth Century"/>
                <a:cs typeface="Twentieth Century"/>
                <a:sym typeface="Twentieth Century"/>
              </a:rPr>
              <a:t> </a:t>
            </a:r>
            <a:endParaRPr b="1" i="1" sz="2000">
              <a:solidFill>
                <a:srgbClr val="0B7864"/>
              </a:solidFill>
              <a:latin typeface="Twentieth Century"/>
              <a:ea typeface="Twentieth Century"/>
              <a:cs typeface="Twentieth Century"/>
              <a:sym typeface="Twentieth Century"/>
            </a:endParaRPr>
          </a:p>
        </p:txBody>
      </p:sp>
      <p:sp>
        <p:nvSpPr>
          <p:cNvPr id="376" name="Google Shape;376;g2256fad27c0_1_172"/>
          <p:cNvSpPr txBox="1"/>
          <p:nvPr/>
        </p:nvSpPr>
        <p:spPr>
          <a:xfrm>
            <a:off x="6781200" y="4774025"/>
            <a:ext cx="2108100" cy="178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A36AAD"/>
                </a:solidFill>
                <a:latin typeface="Twentieth Century"/>
                <a:ea typeface="Twentieth Century"/>
                <a:cs typeface="Twentieth Century"/>
                <a:sym typeface="Twentieth Century"/>
              </a:rPr>
              <a:t>Recommendations for future support</a:t>
            </a:r>
            <a:endParaRPr b="1" i="1" sz="2000">
              <a:solidFill>
                <a:srgbClr val="A36AAD"/>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rPr b="1" i="1" lang="en-US" sz="2000">
                <a:solidFill>
                  <a:schemeClr val="accent1"/>
                </a:solidFill>
                <a:latin typeface="Twentieth Century"/>
                <a:ea typeface="Twentieth Century"/>
                <a:cs typeface="Twentieth Century"/>
                <a:sym typeface="Twentieth Century"/>
              </a:rPr>
              <a:t>in tourism industry</a:t>
            </a:r>
            <a:endParaRPr b="1" i="1" sz="2000">
              <a:solidFill>
                <a:schemeClr val="accent1"/>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4939366dcf_0_8"/>
          <p:cNvSpPr txBox="1"/>
          <p:nvPr>
            <p:ph type="title"/>
          </p:nvPr>
        </p:nvSpPr>
        <p:spPr>
          <a:xfrm>
            <a:off x="431800" y="1562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REFER</a:t>
            </a:r>
            <a:r>
              <a:rPr lang="en-US"/>
              <a:t> TO RECOVERY METHODS FROM JAPAN</a:t>
            </a:r>
            <a:endParaRPr/>
          </a:p>
        </p:txBody>
      </p:sp>
      <p:pic>
        <p:nvPicPr>
          <p:cNvPr id="383" name="Google Shape;383;g24939366dcf_0_8"/>
          <p:cNvPicPr preferRelativeResize="0"/>
          <p:nvPr/>
        </p:nvPicPr>
        <p:blipFill>
          <a:blip r:embed="rId3">
            <a:alphaModFix/>
          </a:blip>
          <a:stretch>
            <a:fillRect/>
          </a:stretch>
        </p:blipFill>
        <p:spPr>
          <a:xfrm>
            <a:off x="308913" y="1155525"/>
            <a:ext cx="8526182" cy="52539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4937783abb_1_25"/>
          <p:cNvSpPr txBox="1"/>
          <p:nvPr/>
        </p:nvSpPr>
        <p:spPr>
          <a:xfrm>
            <a:off x="622400" y="1198450"/>
            <a:ext cx="8039100" cy="5264100"/>
          </a:xfrm>
          <a:prstGeom prst="rect">
            <a:avLst/>
          </a:prstGeom>
          <a:solidFill>
            <a:schemeClr val="lt1"/>
          </a:solid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Twentieth Century"/>
              <a:buChar char="❏"/>
            </a:pPr>
            <a:r>
              <a:rPr b="1" lang="en-US" sz="2200">
                <a:latin typeface="Twentieth Century"/>
                <a:ea typeface="Twentieth Century"/>
                <a:cs typeface="Twentieth Century"/>
                <a:sym typeface="Twentieth Century"/>
              </a:rPr>
              <a:t>Recovery</a:t>
            </a:r>
            <a:endParaRPr b="1"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Japan is expected to have </a:t>
            </a:r>
            <a:r>
              <a:rPr lang="en-US" sz="2200">
                <a:solidFill>
                  <a:schemeClr val="accent2"/>
                </a:solidFill>
                <a:latin typeface="Twentieth Century"/>
                <a:ea typeface="Twentieth Century"/>
                <a:cs typeface="Twentieth Century"/>
                <a:sym typeface="Twentieth Century"/>
              </a:rPr>
              <a:t>21.1 million</a:t>
            </a:r>
            <a:r>
              <a:rPr lang="en-US" sz="2200">
                <a:latin typeface="Twentieth Century"/>
                <a:ea typeface="Twentieth Century"/>
                <a:cs typeface="Twentieth Century"/>
                <a:sym typeface="Twentieth Century"/>
              </a:rPr>
              <a:t> international tourists this year, representing a year-on-year growth of </a:t>
            </a:r>
            <a:r>
              <a:rPr lang="en-US" sz="2200">
                <a:solidFill>
                  <a:schemeClr val="accent2"/>
                </a:solidFill>
                <a:latin typeface="Twentieth Century"/>
                <a:ea typeface="Twentieth Century"/>
                <a:cs typeface="Twentieth Century"/>
                <a:sym typeface="Twentieth Century"/>
              </a:rPr>
              <a:t>551%</a:t>
            </a:r>
            <a:r>
              <a:rPr lang="en-US" sz="2200">
                <a:latin typeface="Twentieth Century"/>
                <a:ea typeface="Twentieth Century"/>
                <a:cs typeface="Twentieth Century"/>
                <a:sym typeface="Twentieth Century"/>
              </a:rPr>
              <a:t>.</a:t>
            </a:r>
            <a:endParaRPr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The number of tourists will recover to </a:t>
            </a:r>
            <a:r>
              <a:rPr lang="en-US" sz="2200">
                <a:solidFill>
                  <a:schemeClr val="accent2"/>
                </a:solidFill>
                <a:latin typeface="Twentieth Century"/>
                <a:ea typeface="Twentieth Century"/>
                <a:cs typeface="Twentieth Century"/>
                <a:sym typeface="Twentieth Century"/>
              </a:rPr>
              <a:t>66%</a:t>
            </a:r>
            <a:r>
              <a:rPr lang="en-US" sz="2200">
                <a:latin typeface="Twentieth Century"/>
                <a:ea typeface="Twentieth Century"/>
                <a:cs typeface="Twentieth Century"/>
                <a:sym typeface="Twentieth Century"/>
              </a:rPr>
              <a:t> of the pre-pandemic level this year, and plan to fully recover by </a:t>
            </a:r>
            <a:r>
              <a:rPr lang="en-US" sz="2200">
                <a:solidFill>
                  <a:schemeClr val="accent2"/>
                </a:solidFill>
                <a:latin typeface="Twentieth Century"/>
                <a:ea typeface="Twentieth Century"/>
                <a:cs typeface="Twentieth Century"/>
                <a:sym typeface="Twentieth Century"/>
              </a:rPr>
              <a:t>2025</a:t>
            </a:r>
            <a:r>
              <a:rPr lang="en-US" sz="2200">
                <a:latin typeface="Twentieth Century"/>
                <a:ea typeface="Twentieth Century"/>
                <a:cs typeface="Twentieth Century"/>
                <a:sym typeface="Twentieth Century"/>
              </a:rPr>
              <a:t>.</a:t>
            </a:r>
            <a:endParaRPr sz="2200">
              <a:latin typeface="Twentieth Century"/>
              <a:ea typeface="Twentieth Century"/>
              <a:cs typeface="Twentieth Century"/>
              <a:sym typeface="Twentieth Century"/>
            </a:endParaRPr>
          </a:p>
          <a:p>
            <a:pPr indent="0" lvl="0" marL="0" rtl="0" algn="l">
              <a:spcBef>
                <a:spcPts val="0"/>
              </a:spcBef>
              <a:spcAft>
                <a:spcPts val="0"/>
              </a:spcAft>
              <a:buNone/>
            </a:pPr>
            <a:r>
              <a:t/>
            </a:r>
            <a:endParaRPr sz="2200">
              <a:latin typeface="Twentieth Century"/>
              <a:ea typeface="Twentieth Century"/>
              <a:cs typeface="Twentieth Century"/>
              <a:sym typeface="Twentieth Century"/>
            </a:endParaRPr>
          </a:p>
          <a:p>
            <a:pPr indent="-368300" lvl="0" marL="457200" rtl="0" algn="l">
              <a:spcBef>
                <a:spcPts val="0"/>
              </a:spcBef>
              <a:spcAft>
                <a:spcPts val="0"/>
              </a:spcAft>
              <a:buClr>
                <a:schemeClr val="dk1"/>
              </a:buClr>
              <a:buSzPts val="2200"/>
              <a:buFont typeface="Twentieth Century"/>
              <a:buChar char="❏"/>
            </a:pPr>
            <a:r>
              <a:rPr b="1" lang="en-US" sz="2200">
                <a:solidFill>
                  <a:schemeClr val="dk1"/>
                </a:solidFill>
                <a:latin typeface="Twentieth Century"/>
                <a:ea typeface="Twentieth Century"/>
                <a:cs typeface="Twentieth Century"/>
                <a:sym typeface="Twentieth Century"/>
              </a:rPr>
              <a:t>Support</a:t>
            </a:r>
            <a:endParaRPr b="1" sz="2200">
              <a:solidFill>
                <a:schemeClr val="dk1"/>
              </a:solidFill>
              <a:latin typeface="Twentieth Century"/>
              <a:ea typeface="Twentieth Century"/>
              <a:cs typeface="Twentieth Century"/>
              <a:sym typeface="Twentieth Century"/>
            </a:endParaRPr>
          </a:p>
          <a:p>
            <a:pPr indent="-368300" lvl="0" marL="457200" rtl="0" algn="l">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Provide project financial aid, including </a:t>
            </a:r>
            <a:r>
              <a:rPr lang="en-US" sz="2200">
                <a:solidFill>
                  <a:schemeClr val="accent2"/>
                </a:solidFill>
                <a:latin typeface="Twentieth Century"/>
                <a:ea typeface="Twentieth Century"/>
                <a:cs typeface="Twentieth Century"/>
                <a:sym typeface="Twentieth Century"/>
              </a:rPr>
              <a:t>facility renovation subsidy</a:t>
            </a:r>
            <a:r>
              <a:rPr lang="en-US" sz="2200">
                <a:solidFill>
                  <a:schemeClr val="dk1"/>
                </a:solidFill>
                <a:latin typeface="Twentieth Century"/>
                <a:ea typeface="Twentieth Century"/>
                <a:cs typeface="Twentieth Century"/>
                <a:sym typeface="Twentieth Century"/>
              </a:rPr>
              <a:t> to provide value-added assistance of up to 100 million yen and </a:t>
            </a:r>
            <a:r>
              <a:rPr lang="en-US" sz="2200">
                <a:solidFill>
                  <a:schemeClr val="accent2"/>
                </a:solidFill>
                <a:latin typeface="Twentieth Century"/>
                <a:ea typeface="Twentieth Century"/>
                <a:cs typeface="Twentieth Century"/>
                <a:sym typeface="Twentieth Century"/>
              </a:rPr>
              <a:t>tourist facility renovation subsidy</a:t>
            </a:r>
            <a:r>
              <a:rPr lang="en-US" sz="2200">
                <a:solidFill>
                  <a:schemeClr val="dk1"/>
                </a:solidFill>
                <a:latin typeface="Twentieth Century"/>
                <a:ea typeface="Twentieth Century"/>
                <a:cs typeface="Twentieth Century"/>
                <a:sym typeface="Twentieth Century"/>
              </a:rPr>
              <a:t> of up to 10 million yen</a:t>
            </a:r>
            <a:endParaRPr sz="2200">
              <a:solidFill>
                <a:schemeClr val="dk1"/>
              </a:solidFill>
              <a:latin typeface="Twentieth Century"/>
              <a:ea typeface="Twentieth Century"/>
              <a:cs typeface="Twentieth Century"/>
              <a:sym typeface="Twentieth Century"/>
            </a:endParaRPr>
          </a:p>
          <a:p>
            <a:pPr indent="-368300" lvl="0" marL="457200" rtl="0" algn="l">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Give subsidies worth 100 million yen for </a:t>
            </a:r>
            <a:r>
              <a:rPr lang="en-US" sz="2200">
                <a:solidFill>
                  <a:schemeClr val="accent2"/>
                </a:solidFill>
                <a:latin typeface="Twentieth Century"/>
                <a:ea typeface="Twentieth Century"/>
                <a:cs typeface="Twentieth Century"/>
                <a:sym typeface="Twentieth Century"/>
              </a:rPr>
              <a:t>building conversion in tourism areas</a:t>
            </a:r>
            <a:r>
              <a:rPr lang="en-US" sz="2200">
                <a:solidFill>
                  <a:schemeClr val="dk1"/>
                </a:solidFill>
                <a:latin typeface="Twentieth Century"/>
                <a:ea typeface="Twentieth Century"/>
                <a:cs typeface="Twentieth Century"/>
                <a:sym typeface="Twentieth Century"/>
              </a:rPr>
              <a:t> and grants of up to 20 million yen for the use of </a:t>
            </a:r>
            <a:r>
              <a:rPr lang="en-US" sz="2200">
                <a:solidFill>
                  <a:schemeClr val="accent2"/>
                </a:solidFill>
                <a:latin typeface="Twentieth Century"/>
                <a:ea typeface="Twentieth Century"/>
                <a:cs typeface="Twentieth Century"/>
                <a:sym typeface="Twentieth Century"/>
              </a:rPr>
              <a:t>digital technology</a:t>
            </a:r>
            <a:r>
              <a:rPr lang="en-US" sz="2200">
                <a:solidFill>
                  <a:schemeClr val="dk1"/>
                </a:solidFill>
                <a:latin typeface="Twentieth Century"/>
                <a:ea typeface="Twentieth Century"/>
                <a:cs typeface="Twentieth Century"/>
                <a:sym typeface="Twentieth Century"/>
              </a:rPr>
              <a:t> in tourism areas</a:t>
            </a:r>
            <a:endParaRPr sz="2200">
              <a:solidFill>
                <a:schemeClr val="dk1"/>
              </a:solidFill>
              <a:latin typeface="Twentieth Century"/>
              <a:ea typeface="Twentieth Century"/>
              <a:cs typeface="Twentieth Century"/>
              <a:sym typeface="Twentieth Century"/>
            </a:endParaRPr>
          </a:p>
          <a:p>
            <a:pPr indent="-368300" lvl="0" marL="457200" rtl="0" algn="l">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Visit campaign: provide </a:t>
            </a:r>
            <a:r>
              <a:rPr lang="en-US" sz="2200">
                <a:solidFill>
                  <a:schemeClr val="accent2"/>
                </a:solidFill>
                <a:latin typeface="Twentieth Century"/>
                <a:ea typeface="Twentieth Century"/>
                <a:cs typeface="Twentieth Century"/>
                <a:sym typeface="Twentieth Century"/>
              </a:rPr>
              <a:t>40% discounts</a:t>
            </a:r>
            <a:r>
              <a:rPr lang="en-US" sz="2200">
                <a:solidFill>
                  <a:schemeClr val="dk1"/>
                </a:solidFill>
                <a:latin typeface="Twentieth Century"/>
                <a:ea typeface="Twentieth Century"/>
                <a:cs typeface="Twentieth Century"/>
                <a:sym typeface="Twentieth Century"/>
              </a:rPr>
              <a:t> for accommodation and transportation.</a:t>
            </a:r>
            <a:endParaRPr sz="2200">
              <a:solidFill>
                <a:schemeClr val="dk1"/>
              </a:solidFill>
              <a:latin typeface="Twentieth Century"/>
              <a:ea typeface="Twentieth Century"/>
              <a:cs typeface="Twentieth Century"/>
              <a:sym typeface="Twentieth Century"/>
            </a:endParaRPr>
          </a:p>
        </p:txBody>
      </p:sp>
      <p:sp>
        <p:nvSpPr>
          <p:cNvPr id="390" name="Google Shape;390;g24937783abb_1_25"/>
          <p:cNvSpPr txBox="1"/>
          <p:nvPr>
            <p:ph type="title"/>
          </p:nvPr>
        </p:nvSpPr>
        <p:spPr>
          <a:xfrm>
            <a:off x="431800" y="1562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REFER TO RECOVERY METHODS FROM JAPAN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4939366dcf_0_0"/>
          <p:cNvSpPr txBox="1"/>
          <p:nvPr>
            <p:ph type="title"/>
          </p:nvPr>
        </p:nvSpPr>
        <p:spPr>
          <a:xfrm>
            <a:off x="431800" y="1562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TOURISM SUPPORT RECOMMENDATIONS</a:t>
            </a:r>
            <a:endParaRPr/>
          </a:p>
        </p:txBody>
      </p:sp>
      <p:sp>
        <p:nvSpPr>
          <p:cNvPr id="397" name="Google Shape;397;g24939366dcf_0_0"/>
          <p:cNvSpPr txBox="1"/>
          <p:nvPr>
            <p:ph idx="1" type="body"/>
          </p:nvPr>
        </p:nvSpPr>
        <p:spPr>
          <a:xfrm>
            <a:off x="431800" y="1041400"/>
            <a:ext cx="7930200" cy="703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5000"/>
              </a:lnSpc>
              <a:spcBef>
                <a:spcPts val="1000"/>
              </a:spcBef>
              <a:spcAft>
                <a:spcPts val="0"/>
              </a:spcAft>
              <a:buNone/>
            </a:pPr>
            <a:r>
              <a:rPr i="1" lang="en-US" sz="1700"/>
              <a:t>Raised possible support recommendations through combining NSW condition in different stages</a:t>
            </a:r>
            <a:endParaRPr sz="2200">
              <a:solidFill>
                <a:schemeClr val="accent2"/>
              </a:solidFill>
            </a:endParaRPr>
          </a:p>
        </p:txBody>
      </p:sp>
      <p:sp>
        <p:nvSpPr>
          <p:cNvPr id="398" name="Google Shape;398;g24939366dcf_0_0"/>
          <p:cNvSpPr txBox="1"/>
          <p:nvPr/>
        </p:nvSpPr>
        <p:spPr>
          <a:xfrm>
            <a:off x="468725" y="1652700"/>
            <a:ext cx="74316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Twentieth Century"/>
              <a:buChar char="❏"/>
            </a:pPr>
            <a:r>
              <a:rPr b="1" lang="en-US" sz="2200">
                <a:latin typeface="Twentieth Century"/>
                <a:ea typeface="Twentieth Century"/>
                <a:cs typeface="Twentieth Century"/>
                <a:sym typeface="Twentieth Century"/>
              </a:rPr>
              <a:t>A new normal</a:t>
            </a:r>
            <a:endParaRPr b="1"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Recovery to pre-crisis level after similar pandemic is </a:t>
            </a:r>
            <a:r>
              <a:rPr lang="en-US" sz="2200">
                <a:latin typeface="Twentieth Century"/>
                <a:ea typeface="Twentieth Century"/>
                <a:cs typeface="Twentieth Century"/>
                <a:sym typeface="Twentieth Century"/>
              </a:rPr>
              <a:t>difficult</a:t>
            </a:r>
            <a:endParaRPr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Government should </a:t>
            </a:r>
            <a:r>
              <a:rPr lang="en-US" sz="2200">
                <a:solidFill>
                  <a:schemeClr val="accent2"/>
                </a:solidFill>
                <a:latin typeface="Twentieth Century"/>
                <a:ea typeface="Twentieth Century"/>
                <a:cs typeface="Twentieth Century"/>
                <a:sym typeface="Twentieth Century"/>
              </a:rPr>
              <a:t>disseminate this message</a:t>
            </a:r>
            <a:r>
              <a:rPr lang="en-US" sz="2200">
                <a:latin typeface="Twentieth Century"/>
                <a:ea typeface="Twentieth Century"/>
                <a:cs typeface="Twentieth Century"/>
                <a:sym typeface="Twentieth Century"/>
              </a:rPr>
              <a:t> and assist industry to realize and response </a:t>
            </a:r>
            <a:r>
              <a:rPr lang="en-US" sz="2200">
                <a:solidFill>
                  <a:schemeClr val="accent2"/>
                </a:solidFill>
                <a:latin typeface="Twentieth Century"/>
                <a:ea typeface="Twentieth Century"/>
                <a:cs typeface="Twentieth Century"/>
                <a:sym typeface="Twentieth Century"/>
              </a:rPr>
              <a:t>the emerging economy</a:t>
            </a:r>
            <a:r>
              <a:rPr lang="en-US" sz="2200">
                <a:latin typeface="Twentieth Century"/>
                <a:ea typeface="Twentieth Century"/>
                <a:cs typeface="Twentieth Century"/>
                <a:sym typeface="Twentieth Century"/>
              </a:rPr>
              <a:t> in strategic way</a:t>
            </a:r>
            <a:endParaRPr sz="2200">
              <a:latin typeface="Twentieth Century"/>
              <a:ea typeface="Twentieth Century"/>
              <a:cs typeface="Twentieth Century"/>
              <a:sym typeface="Twentieth Century"/>
            </a:endParaRPr>
          </a:p>
        </p:txBody>
      </p:sp>
      <p:sp>
        <p:nvSpPr>
          <p:cNvPr id="399" name="Google Shape;399;g24939366dcf_0_0"/>
          <p:cNvSpPr txBox="1"/>
          <p:nvPr/>
        </p:nvSpPr>
        <p:spPr>
          <a:xfrm>
            <a:off x="468725" y="3530400"/>
            <a:ext cx="72837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Twentieth Century"/>
              <a:buChar char="❏"/>
            </a:pPr>
            <a:r>
              <a:rPr b="1" lang="en-US" sz="2200">
                <a:latin typeface="Twentieth Century"/>
                <a:ea typeface="Twentieth Century"/>
                <a:cs typeface="Twentieth Century"/>
                <a:sym typeface="Twentieth Century"/>
              </a:rPr>
              <a:t>During the lockdown</a:t>
            </a:r>
            <a:endParaRPr b="1"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Travel and contact restrictions have increased the use of the internet for work and social connection</a:t>
            </a:r>
            <a:endParaRPr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Develop </a:t>
            </a:r>
            <a:r>
              <a:rPr lang="en-US" sz="2200">
                <a:solidFill>
                  <a:schemeClr val="accent2"/>
                </a:solidFill>
                <a:latin typeface="Twentieth Century"/>
                <a:ea typeface="Twentieth Century"/>
                <a:cs typeface="Twentieth Century"/>
                <a:sym typeface="Twentieth Century"/>
              </a:rPr>
              <a:t>new business models</a:t>
            </a:r>
            <a:r>
              <a:rPr lang="en-US" sz="2200">
                <a:latin typeface="Twentieth Century"/>
                <a:ea typeface="Twentieth Century"/>
                <a:cs typeface="Twentieth Century"/>
                <a:sym typeface="Twentieth Century"/>
              </a:rPr>
              <a:t> and update </a:t>
            </a:r>
            <a:r>
              <a:rPr lang="en-US" sz="2200">
                <a:solidFill>
                  <a:schemeClr val="accent2"/>
                </a:solidFill>
                <a:latin typeface="Twentieth Century"/>
                <a:ea typeface="Twentieth Century"/>
                <a:cs typeface="Twentieth Century"/>
                <a:sym typeface="Twentieth Century"/>
              </a:rPr>
              <a:t>online tourism experiences</a:t>
            </a:r>
            <a:r>
              <a:rPr lang="en-US" sz="2200">
                <a:latin typeface="Twentieth Century"/>
                <a:ea typeface="Twentieth Century"/>
                <a:cs typeface="Twentieth Century"/>
                <a:sym typeface="Twentieth Century"/>
              </a:rPr>
              <a:t> and </a:t>
            </a:r>
            <a:r>
              <a:rPr lang="en-US" sz="2200">
                <a:solidFill>
                  <a:schemeClr val="accent2"/>
                </a:solidFill>
                <a:latin typeface="Twentieth Century"/>
                <a:ea typeface="Twentieth Century"/>
                <a:cs typeface="Twentieth Century"/>
                <a:sym typeface="Twentieth Century"/>
              </a:rPr>
              <a:t>marketing</a:t>
            </a:r>
            <a:endParaRPr sz="2200">
              <a:solidFill>
                <a:schemeClr val="accent2"/>
              </a:solidFill>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Support </a:t>
            </a:r>
            <a:r>
              <a:rPr lang="en-US" sz="2200">
                <a:solidFill>
                  <a:schemeClr val="accent2"/>
                </a:solidFill>
                <a:latin typeface="Twentieth Century"/>
                <a:ea typeface="Twentieth Century"/>
                <a:cs typeface="Twentieth Century"/>
                <a:sym typeface="Twentieth Century"/>
              </a:rPr>
              <a:t>new venture creation</a:t>
            </a:r>
            <a:r>
              <a:rPr lang="en-US" sz="2200">
                <a:latin typeface="Twentieth Century"/>
                <a:ea typeface="Twentieth Century"/>
                <a:cs typeface="Twentieth Century"/>
                <a:sym typeface="Twentieth Century"/>
              </a:rPr>
              <a:t>, create </a:t>
            </a:r>
            <a:r>
              <a:rPr lang="en-US" sz="2200">
                <a:solidFill>
                  <a:schemeClr val="accent2"/>
                </a:solidFill>
                <a:latin typeface="Twentieth Century"/>
                <a:ea typeface="Twentieth Century"/>
                <a:cs typeface="Twentieth Century"/>
                <a:sym typeface="Twentieth Century"/>
              </a:rPr>
              <a:t>new jobs</a:t>
            </a:r>
            <a:r>
              <a:rPr lang="en-US" sz="2200">
                <a:latin typeface="Twentieth Century"/>
                <a:ea typeface="Twentieth Century"/>
                <a:cs typeface="Twentieth Century"/>
                <a:sym typeface="Twentieth Century"/>
              </a:rPr>
              <a:t> and </a:t>
            </a:r>
            <a:r>
              <a:rPr lang="en-US" sz="2200">
                <a:solidFill>
                  <a:schemeClr val="accent2"/>
                </a:solidFill>
                <a:latin typeface="Twentieth Century"/>
                <a:ea typeface="Twentieth Century"/>
                <a:cs typeface="Twentieth Century"/>
                <a:sym typeface="Twentieth Century"/>
              </a:rPr>
              <a:t>alleviate downside</a:t>
            </a:r>
            <a:r>
              <a:rPr lang="en-US" sz="2200">
                <a:latin typeface="Twentieth Century"/>
                <a:ea typeface="Twentieth Century"/>
                <a:cs typeface="Twentieth Century"/>
                <a:sym typeface="Twentieth Century"/>
              </a:rPr>
              <a:t> of business closures</a:t>
            </a:r>
            <a:endParaRPr sz="2200">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4939366dcf_0_25"/>
          <p:cNvSpPr txBox="1"/>
          <p:nvPr>
            <p:ph type="title"/>
          </p:nvPr>
        </p:nvSpPr>
        <p:spPr>
          <a:xfrm>
            <a:off x="431800" y="1562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TOURISM SUPPORT RECOMMENDATIONS</a:t>
            </a:r>
            <a:endParaRPr/>
          </a:p>
        </p:txBody>
      </p:sp>
      <p:sp>
        <p:nvSpPr>
          <p:cNvPr id="406" name="Google Shape;406;g24939366dcf_0_25"/>
          <p:cNvSpPr txBox="1"/>
          <p:nvPr>
            <p:ph idx="1" type="body"/>
          </p:nvPr>
        </p:nvSpPr>
        <p:spPr>
          <a:xfrm>
            <a:off x="431800" y="1041400"/>
            <a:ext cx="7930200" cy="703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5000"/>
              </a:lnSpc>
              <a:spcBef>
                <a:spcPts val="1000"/>
              </a:spcBef>
              <a:spcAft>
                <a:spcPts val="0"/>
              </a:spcAft>
              <a:buNone/>
            </a:pPr>
            <a:r>
              <a:rPr i="1" lang="en-US" sz="1700"/>
              <a:t>Raised possible support recommendations through combining NSW condition in different stages</a:t>
            </a:r>
            <a:endParaRPr sz="2200">
              <a:solidFill>
                <a:schemeClr val="accent2"/>
              </a:solidFill>
            </a:endParaRPr>
          </a:p>
        </p:txBody>
      </p:sp>
      <p:sp>
        <p:nvSpPr>
          <p:cNvPr id="407" name="Google Shape;407;g24939366dcf_0_25"/>
          <p:cNvSpPr txBox="1"/>
          <p:nvPr/>
        </p:nvSpPr>
        <p:spPr>
          <a:xfrm>
            <a:off x="468725" y="1782225"/>
            <a:ext cx="7431600" cy="4094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Twentieth Century"/>
              <a:buChar char="❏"/>
            </a:pPr>
            <a:r>
              <a:rPr b="1" lang="en-US" sz="2200">
                <a:latin typeface="Twentieth Century"/>
                <a:ea typeface="Twentieth Century"/>
                <a:cs typeface="Twentieth Century"/>
                <a:sym typeface="Twentieth Century"/>
              </a:rPr>
              <a:t>Activating immediate recovery after lockdown</a:t>
            </a:r>
            <a:endParaRPr b="1"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Develop </a:t>
            </a:r>
            <a:r>
              <a:rPr lang="en-US" sz="2200">
                <a:solidFill>
                  <a:schemeClr val="accent2"/>
                </a:solidFill>
                <a:latin typeface="Twentieth Century"/>
                <a:ea typeface="Twentieth Century"/>
                <a:cs typeface="Twentieth Century"/>
                <a:sym typeface="Twentieth Century"/>
              </a:rPr>
              <a:t>visiting friends and relatives market</a:t>
            </a:r>
            <a:r>
              <a:rPr lang="en-US" sz="2200">
                <a:latin typeface="Twentieth Century"/>
                <a:ea typeface="Twentieth Century"/>
                <a:cs typeface="Twentieth Century"/>
                <a:sym typeface="Twentieth Century"/>
              </a:rPr>
              <a:t>, addressing the social disconnect and tourism challenges</a:t>
            </a:r>
            <a:endParaRPr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Release </a:t>
            </a:r>
            <a:r>
              <a:rPr lang="en-US" sz="2200">
                <a:solidFill>
                  <a:schemeClr val="accent2"/>
                </a:solidFill>
                <a:latin typeface="Twentieth Century"/>
                <a:ea typeface="Twentieth Century"/>
                <a:cs typeface="Twentieth Century"/>
                <a:sym typeface="Twentieth Century"/>
              </a:rPr>
              <a:t>vouchers</a:t>
            </a:r>
            <a:r>
              <a:rPr lang="en-US" sz="2200">
                <a:latin typeface="Twentieth Century"/>
                <a:ea typeface="Twentieth Century"/>
                <a:cs typeface="Twentieth Century"/>
                <a:sym typeface="Twentieth Century"/>
              </a:rPr>
              <a:t> that encourage people to shop locally</a:t>
            </a:r>
            <a:endParaRPr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Connect visitors to </a:t>
            </a:r>
            <a:r>
              <a:rPr lang="en-US" sz="2200">
                <a:solidFill>
                  <a:schemeClr val="accent2"/>
                </a:solidFill>
                <a:latin typeface="Twentieth Century"/>
                <a:ea typeface="Twentieth Century"/>
                <a:cs typeface="Twentieth Century"/>
                <a:sym typeface="Twentieth Century"/>
              </a:rPr>
              <a:t>local activities</a:t>
            </a:r>
            <a:r>
              <a:rPr lang="en-US" sz="2200">
                <a:latin typeface="Twentieth Century"/>
                <a:ea typeface="Twentieth Century"/>
                <a:cs typeface="Twentieth Century"/>
                <a:sym typeface="Twentieth Century"/>
              </a:rPr>
              <a:t> including arts and music </a:t>
            </a:r>
            <a:endParaRPr sz="2200">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200">
                <a:latin typeface="Twentieth Century"/>
                <a:ea typeface="Twentieth Century"/>
                <a:cs typeface="Twentieth Century"/>
                <a:sym typeface="Twentieth Century"/>
              </a:rPr>
              <a:t>Reduce the </a:t>
            </a:r>
            <a:r>
              <a:rPr lang="en-US" sz="2400">
                <a:solidFill>
                  <a:schemeClr val="accent2"/>
                </a:solidFill>
                <a:latin typeface="Twentieth Century"/>
                <a:ea typeface="Twentieth Century"/>
                <a:cs typeface="Twentieth Century"/>
                <a:sym typeface="Twentieth Century"/>
              </a:rPr>
              <a:t>travel cost</a:t>
            </a:r>
            <a:r>
              <a:rPr lang="en-US" sz="2400">
                <a:solidFill>
                  <a:schemeClr val="dk1"/>
                </a:solidFill>
                <a:latin typeface="Twentieth Century"/>
                <a:ea typeface="Twentieth Century"/>
                <a:cs typeface="Twentieth Century"/>
                <a:sym typeface="Twentieth Century"/>
              </a:rPr>
              <a:t> of international and domestic tourists such as half-price airfares, package tour</a:t>
            </a:r>
            <a:endParaRPr sz="2400">
              <a:solidFill>
                <a:schemeClr val="dk1"/>
              </a:solidFill>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400">
                <a:solidFill>
                  <a:schemeClr val="dk1"/>
                </a:solidFill>
                <a:latin typeface="Twentieth Century"/>
                <a:ea typeface="Twentieth Century"/>
                <a:cs typeface="Twentieth Century"/>
                <a:sym typeface="Twentieth Century"/>
              </a:rPr>
              <a:t>Invest more in </a:t>
            </a:r>
            <a:r>
              <a:rPr lang="en-US" sz="2400">
                <a:solidFill>
                  <a:schemeClr val="accent2"/>
                </a:solidFill>
                <a:latin typeface="Twentieth Century"/>
                <a:ea typeface="Twentieth Century"/>
                <a:cs typeface="Twentieth Century"/>
                <a:sym typeface="Twentieth Century"/>
              </a:rPr>
              <a:t>infrastructure</a:t>
            </a:r>
            <a:endParaRPr sz="2400">
              <a:solidFill>
                <a:schemeClr val="accent2"/>
              </a:solidFill>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400">
                <a:solidFill>
                  <a:schemeClr val="dk1"/>
                </a:solidFill>
                <a:latin typeface="Twentieth Century"/>
                <a:ea typeface="Twentieth Century"/>
                <a:cs typeface="Twentieth Century"/>
                <a:sym typeface="Twentieth Century"/>
              </a:rPr>
              <a:t>Provide </a:t>
            </a:r>
            <a:r>
              <a:rPr lang="en-US" sz="2400">
                <a:solidFill>
                  <a:schemeClr val="accent2"/>
                </a:solidFill>
                <a:latin typeface="Twentieth Century"/>
                <a:ea typeface="Twentieth Century"/>
                <a:cs typeface="Twentieth Century"/>
                <a:sym typeface="Twentieth Century"/>
              </a:rPr>
              <a:t>tourism training</a:t>
            </a:r>
            <a:r>
              <a:rPr lang="en-US" sz="2400">
                <a:solidFill>
                  <a:schemeClr val="dk1"/>
                </a:solidFill>
                <a:latin typeface="Twentieth Century"/>
                <a:ea typeface="Twentieth Century"/>
                <a:cs typeface="Twentieth Century"/>
                <a:sym typeface="Twentieth Century"/>
              </a:rPr>
              <a:t>, increase the market demand of labor force</a:t>
            </a:r>
            <a:endParaRPr sz="2400">
              <a:solidFill>
                <a:schemeClr val="dk1"/>
              </a:solidFill>
              <a:latin typeface="Twentieth Century"/>
              <a:ea typeface="Twentieth Century"/>
              <a:cs typeface="Twentieth Century"/>
              <a:sym typeface="Twentieth Century"/>
            </a:endParaRPr>
          </a:p>
          <a:p>
            <a:pPr indent="-368300" lvl="0" marL="457200" rtl="0" algn="l">
              <a:spcBef>
                <a:spcPts val="0"/>
              </a:spcBef>
              <a:spcAft>
                <a:spcPts val="0"/>
              </a:spcAft>
              <a:buSzPts val="2200"/>
              <a:buFont typeface="Twentieth Century"/>
              <a:buChar char="●"/>
            </a:pPr>
            <a:r>
              <a:rPr lang="en-US" sz="2400">
                <a:solidFill>
                  <a:schemeClr val="dk1"/>
                </a:solidFill>
                <a:latin typeface="Twentieth Century"/>
                <a:ea typeface="Twentieth Century"/>
                <a:cs typeface="Twentieth Century"/>
                <a:sym typeface="Twentieth Century"/>
              </a:rPr>
              <a:t>Attract more </a:t>
            </a:r>
            <a:r>
              <a:rPr lang="en-US" sz="2400">
                <a:solidFill>
                  <a:schemeClr val="accent2"/>
                </a:solidFill>
                <a:latin typeface="Twentieth Century"/>
                <a:ea typeface="Twentieth Century"/>
                <a:cs typeface="Twentieth Century"/>
                <a:sym typeface="Twentieth Century"/>
              </a:rPr>
              <a:t>foreign tourism investment</a:t>
            </a:r>
            <a:endParaRPr sz="2400">
              <a:solidFill>
                <a:schemeClr val="accent2"/>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1000"/>
                                        <p:tgtEl>
                                          <p:spTgt spid="4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animEffect filter="fade" transition="in">
                                      <p:cBhvr>
                                        <p:cTn dur="1000"/>
                                        <p:tgtEl>
                                          <p:spTgt spid="4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animEffect filter="fade" transition="in">
                                      <p:cBhvr>
                                        <p:cTn dur="1000"/>
                                        <p:tgtEl>
                                          <p:spTgt spid="4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animEffect filter="fade" transition="in">
                                      <p:cBhvr>
                                        <p:cTn dur="1000"/>
                                        <p:tgtEl>
                                          <p:spTgt spid="4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animEffect filter="fade" transition="in">
                                      <p:cBhvr>
                                        <p:cTn dur="1000"/>
                                        <p:tgtEl>
                                          <p:spTgt spid="4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animEffect filter="fade" transition="in">
                                      <p:cBhvr>
                                        <p:cTn dur="1000"/>
                                        <p:tgtEl>
                                          <p:spTgt spid="4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animEffect filter="fade" transition="in">
                                      <p:cBhvr>
                                        <p:cTn dur="1000"/>
                                        <p:tgtEl>
                                          <p:spTgt spid="4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7" st="7"/>
                                            </p:txEl>
                                          </p:spTgt>
                                        </p:tgtEl>
                                        <p:attrNameLst>
                                          <p:attrName>style.visibility</p:attrName>
                                        </p:attrNameLst>
                                      </p:cBhvr>
                                      <p:to>
                                        <p:strVal val="visible"/>
                                      </p:to>
                                    </p:set>
                                    <p:animEffect filter="fade" transition="in">
                                      <p:cBhvr>
                                        <p:cTn dur="1000"/>
                                        <p:tgtEl>
                                          <p:spTgt spid="40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g2256fad27c0_1_185"/>
          <p:cNvSpPr txBox="1"/>
          <p:nvPr>
            <p:ph type="title"/>
          </p:nvPr>
        </p:nvSpPr>
        <p:spPr>
          <a:xfrm>
            <a:off x="154850" y="1301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OF CONTENT</a:t>
            </a:r>
            <a:endParaRPr/>
          </a:p>
        </p:txBody>
      </p:sp>
      <p:pic>
        <p:nvPicPr>
          <p:cNvPr id="414" name="Google Shape;414;g2256fad27c0_1_185"/>
          <p:cNvPicPr preferRelativeResize="0"/>
          <p:nvPr/>
        </p:nvPicPr>
        <p:blipFill>
          <a:blip r:embed="rId3">
            <a:alphaModFix/>
          </a:blip>
          <a:stretch>
            <a:fillRect/>
          </a:stretch>
        </p:blipFill>
        <p:spPr>
          <a:xfrm>
            <a:off x="154850" y="1519175"/>
            <a:ext cx="1467550" cy="4627626"/>
          </a:xfrm>
          <a:prstGeom prst="rect">
            <a:avLst/>
          </a:prstGeom>
          <a:noFill/>
          <a:ln>
            <a:noFill/>
          </a:ln>
        </p:spPr>
      </p:pic>
      <p:pic>
        <p:nvPicPr>
          <p:cNvPr id="415" name="Google Shape;415;g2256fad27c0_1_185"/>
          <p:cNvPicPr preferRelativeResize="0"/>
          <p:nvPr/>
        </p:nvPicPr>
        <p:blipFill>
          <a:blip r:embed="rId4">
            <a:alphaModFix/>
          </a:blip>
          <a:stretch>
            <a:fillRect/>
          </a:stretch>
        </p:blipFill>
        <p:spPr>
          <a:xfrm>
            <a:off x="5038600" y="1519163"/>
            <a:ext cx="1615600" cy="4627625"/>
          </a:xfrm>
          <a:prstGeom prst="rect">
            <a:avLst/>
          </a:prstGeom>
          <a:noFill/>
          <a:ln>
            <a:noFill/>
          </a:ln>
        </p:spPr>
      </p:pic>
      <p:sp>
        <p:nvSpPr>
          <p:cNvPr id="416" name="Google Shape;416;g2256fad27c0_1_185"/>
          <p:cNvSpPr txBox="1"/>
          <p:nvPr/>
        </p:nvSpPr>
        <p:spPr>
          <a:xfrm>
            <a:off x="1622400" y="183667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Business disaster background</a:t>
            </a:r>
            <a:endParaRPr b="1" i="1" sz="2000">
              <a:solidFill>
                <a:srgbClr val="B7B7B7"/>
              </a:solidFill>
              <a:latin typeface="Twentieth Century"/>
              <a:ea typeface="Twentieth Century"/>
              <a:cs typeface="Twentieth Century"/>
              <a:sym typeface="Twentieth Century"/>
            </a:endParaRPr>
          </a:p>
        </p:txBody>
      </p:sp>
      <p:sp>
        <p:nvSpPr>
          <p:cNvPr id="417" name="Google Shape;417;g2256fad27c0_1_185"/>
          <p:cNvSpPr txBox="1"/>
          <p:nvPr/>
        </p:nvSpPr>
        <p:spPr>
          <a:xfrm>
            <a:off x="1622400" y="3586688"/>
            <a:ext cx="4158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Areas where support are needed</a:t>
            </a:r>
            <a:endParaRPr i="1">
              <a:solidFill>
                <a:srgbClr val="B7B7B7"/>
              </a:solidFill>
              <a:latin typeface="Twentieth Century"/>
              <a:ea typeface="Twentieth Century"/>
              <a:cs typeface="Twentieth Century"/>
              <a:sym typeface="Twentieth Century"/>
            </a:endParaRPr>
          </a:p>
        </p:txBody>
      </p:sp>
      <p:sp>
        <p:nvSpPr>
          <p:cNvPr id="418" name="Google Shape;418;g2256fad27c0_1_185"/>
          <p:cNvSpPr txBox="1"/>
          <p:nvPr/>
        </p:nvSpPr>
        <p:spPr>
          <a:xfrm>
            <a:off x="1666850" y="4997425"/>
            <a:ext cx="33273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6D7F80"/>
                </a:solidFill>
                <a:latin typeface="Twentieth Century"/>
                <a:ea typeface="Twentieth Century"/>
                <a:cs typeface="Twentieth Century"/>
                <a:sym typeface="Twentieth Century"/>
              </a:rPr>
              <a:t>The serious impact of crisis on </a:t>
            </a:r>
            <a:r>
              <a:rPr b="1" i="1" lang="en-US" sz="2000">
                <a:solidFill>
                  <a:srgbClr val="D83829"/>
                </a:solidFill>
                <a:latin typeface="Twentieth Century"/>
                <a:ea typeface="Twentieth Century"/>
                <a:cs typeface="Twentieth Century"/>
                <a:sym typeface="Twentieth Century"/>
              </a:rPr>
              <a:t>the business</a:t>
            </a:r>
            <a:endParaRPr b="1" i="1" sz="2400">
              <a:solidFill>
                <a:srgbClr val="D83829"/>
              </a:solidFill>
              <a:latin typeface="Twentieth Century"/>
              <a:ea typeface="Twentieth Century"/>
              <a:cs typeface="Twentieth Century"/>
              <a:sym typeface="Twentieth Century"/>
            </a:endParaRPr>
          </a:p>
        </p:txBody>
      </p:sp>
      <p:sp>
        <p:nvSpPr>
          <p:cNvPr id="419" name="Google Shape;419;g2256fad27c0_1_185"/>
          <p:cNvSpPr txBox="1"/>
          <p:nvPr/>
        </p:nvSpPr>
        <p:spPr>
          <a:xfrm>
            <a:off x="6743100" y="1612363"/>
            <a:ext cx="26544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i="1" lang="en-US" sz="2000">
                <a:solidFill>
                  <a:srgbClr val="D83829"/>
                </a:solidFill>
                <a:latin typeface="Twentieth Century"/>
                <a:ea typeface="Twentieth Century"/>
                <a:cs typeface="Twentieth Century"/>
                <a:sym typeface="Twentieth Century"/>
              </a:rPr>
              <a:t>Small businesses grant</a:t>
            </a:r>
            <a:r>
              <a:rPr b="1" i="1" lang="en-US" sz="2000">
                <a:solidFill>
                  <a:srgbClr val="D83829"/>
                </a:solidFill>
                <a:latin typeface="Twentieth Century"/>
                <a:ea typeface="Twentieth Century"/>
                <a:cs typeface="Twentieth Century"/>
                <a:sym typeface="Twentieth Century"/>
              </a:rPr>
              <a:t> </a:t>
            </a:r>
            <a:r>
              <a:rPr b="1" i="1" lang="en-US" sz="2000">
                <a:solidFill>
                  <a:srgbClr val="902B20"/>
                </a:solidFill>
                <a:latin typeface="Twentieth Century"/>
                <a:ea typeface="Twentieth Century"/>
                <a:cs typeface="Twentieth Century"/>
                <a:sym typeface="Twentieth Century"/>
              </a:rPr>
              <a:t>from NSW government</a:t>
            </a:r>
            <a:endParaRPr>
              <a:latin typeface="Twentieth Century"/>
              <a:ea typeface="Twentieth Century"/>
              <a:cs typeface="Twentieth Century"/>
              <a:sym typeface="Twentieth Century"/>
            </a:endParaRPr>
          </a:p>
        </p:txBody>
      </p:sp>
      <p:sp>
        <p:nvSpPr>
          <p:cNvPr id="420" name="Google Shape;420;g2256fad27c0_1_185"/>
          <p:cNvSpPr txBox="1"/>
          <p:nvPr/>
        </p:nvSpPr>
        <p:spPr>
          <a:xfrm>
            <a:off x="6781200" y="3129488"/>
            <a:ext cx="2578200" cy="14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Support Success Measurement </a:t>
            </a:r>
            <a:endParaRPr b="1" i="1" sz="2000">
              <a:solidFill>
                <a:srgbClr val="B7B7B7"/>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for small businesses</a:t>
            </a:r>
            <a:endParaRPr b="1" i="1" sz="2000">
              <a:solidFill>
                <a:srgbClr val="B7B7B7"/>
              </a:solidFill>
              <a:latin typeface="Twentieth Century"/>
              <a:ea typeface="Twentieth Century"/>
              <a:cs typeface="Twentieth Century"/>
              <a:sym typeface="Twentieth Century"/>
            </a:endParaRPr>
          </a:p>
        </p:txBody>
      </p:sp>
      <p:sp>
        <p:nvSpPr>
          <p:cNvPr id="421" name="Google Shape;421;g2256fad27c0_1_185"/>
          <p:cNvSpPr txBox="1"/>
          <p:nvPr/>
        </p:nvSpPr>
        <p:spPr>
          <a:xfrm>
            <a:off x="6781200" y="4997425"/>
            <a:ext cx="21081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Recommendations for future support</a:t>
            </a:r>
            <a:endParaRPr b="1" i="1" sz="20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4a0f70830a_1_0"/>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AREAS WHERE SUPPORT ARE NEEDED IN NSW</a:t>
            </a:r>
            <a:endParaRPr/>
          </a:p>
        </p:txBody>
      </p:sp>
      <p:sp>
        <p:nvSpPr>
          <p:cNvPr id="428" name="Google Shape;428;g24a0f70830a_1_0"/>
          <p:cNvSpPr txBox="1"/>
          <p:nvPr>
            <p:ph idx="1" type="body"/>
          </p:nvPr>
        </p:nvSpPr>
        <p:spPr>
          <a:xfrm>
            <a:off x="457200" y="1358900"/>
            <a:ext cx="8229600" cy="1922100"/>
          </a:xfrm>
          <a:prstGeom prst="rect">
            <a:avLst/>
          </a:prstGeom>
          <a:noFill/>
          <a:ln>
            <a:noFill/>
          </a:ln>
        </p:spPr>
        <p:txBody>
          <a:bodyPr anchorCtr="0" anchor="t" bIns="45700" lIns="91425" spcFirstLastPara="1" rIns="91425" wrap="square" tIns="45700">
            <a:normAutofit lnSpcReduction="10000"/>
          </a:bodyPr>
          <a:lstStyle/>
          <a:p>
            <a:pPr indent="-368300" lvl="0" marL="457200" rtl="0" algn="l">
              <a:lnSpc>
                <a:spcPct val="150000"/>
              </a:lnSpc>
              <a:spcBef>
                <a:spcPts val="0"/>
              </a:spcBef>
              <a:spcAft>
                <a:spcPts val="0"/>
              </a:spcAft>
              <a:buClr>
                <a:srgbClr val="B7B7B7"/>
              </a:buClr>
              <a:buSzPts val="2200"/>
              <a:buChar char="❏"/>
            </a:pPr>
            <a:r>
              <a:rPr b="1" lang="en-US" sz="2200">
                <a:solidFill>
                  <a:srgbClr val="B7B7B7"/>
                </a:solidFill>
              </a:rPr>
              <a:t>Tourism</a:t>
            </a:r>
            <a:endParaRPr b="1" sz="2200">
              <a:solidFill>
                <a:srgbClr val="B7B7B7"/>
              </a:solidFill>
            </a:endParaRPr>
          </a:p>
          <a:p>
            <a:pPr indent="-368300" lvl="0" marL="457200" rtl="0" algn="l">
              <a:lnSpc>
                <a:spcPct val="150000"/>
              </a:lnSpc>
              <a:spcBef>
                <a:spcPts val="0"/>
              </a:spcBef>
              <a:spcAft>
                <a:spcPts val="0"/>
              </a:spcAft>
              <a:buClr>
                <a:srgbClr val="B7B7B7"/>
              </a:buClr>
              <a:buSzPts val="2200"/>
              <a:buChar char="●"/>
            </a:pPr>
            <a:r>
              <a:rPr lang="en-US" sz="2200">
                <a:solidFill>
                  <a:srgbClr val="B7B7B7"/>
                </a:solidFill>
              </a:rPr>
              <a:t>The main economic and employment source in Australia and NSW</a:t>
            </a:r>
            <a:endParaRPr sz="2200">
              <a:solidFill>
                <a:srgbClr val="B7B7B7"/>
              </a:solidFill>
            </a:endParaRPr>
          </a:p>
          <a:p>
            <a:pPr indent="-368300" lvl="0" marL="457200" rtl="0" algn="l">
              <a:lnSpc>
                <a:spcPct val="150000"/>
              </a:lnSpc>
              <a:spcBef>
                <a:spcPts val="0"/>
              </a:spcBef>
              <a:spcAft>
                <a:spcPts val="0"/>
              </a:spcAft>
              <a:buClr>
                <a:srgbClr val="B7B7B7"/>
              </a:buClr>
              <a:buSzPts val="2200"/>
              <a:buChar char="●"/>
            </a:pPr>
            <a:r>
              <a:rPr lang="en-US" sz="2200">
                <a:solidFill>
                  <a:srgbClr val="B7B7B7"/>
                </a:solidFill>
              </a:rPr>
              <a:t>To limit the spread, government prohibited entry to borders, resulting in an immense hit for Australia and NSW tourism industry.</a:t>
            </a:r>
            <a:endParaRPr b="1" sz="2200">
              <a:solidFill>
                <a:srgbClr val="B7B7B7"/>
              </a:solidFill>
            </a:endParaRPr>
          </a:p>
        </p:txBody>
      </p:sp>
      <p:sp>
        <p:nvSpPr>
          <p:cNvPr id="429" name="Google Shape;429;g24a0f70830a_1_0"/>
          <p:cNvSpPr txBox="1"/>
          <p:nvPr/>
        </p:nvSpPr>
        <p:spPr>
          <a:xfrm>
            <a:off x="457200" y="3392000"/>
            <a:ext cx="7567200" cy="25551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dk1"/>
              </a:buClr>
              <a:buSzPts val="2200"/>
              <a:buFont typeface="Twentieth Century"/>
              <a:buChar char="❏"/>
            </a:pPr>
            <a:r>
              <a:rPr b="1" lang="en-US" sz="2200">
                <a:solidFill>
                  <a:schemeClr val="dk1"/>
                </a:solidFill>
                <a:latin typeface="Twentieth Century"/>
                <a:ea typeface="Twentieth Century"/>
                <a:cs typeface="Twentieth Century"/>
                <a:sym typeface="Twentieth Century"/>
              </a:rPr>
              <a:t>Business close </a:t>
            </a:r>
            <a:endParaRPr b="1" sz="2200">
              <a:solidFill>
                <a:schemeClr val="dk1"/>
              </a:solidFill>
              <a:latin typeface="Twentieth Century"/>
              <a:ea typeface="Twentieth Century"/>
              <a:cs typeface="Twentieth Century"/>
              <a:sym typeface="Twentieth Century"/>
            </a:endParaRPr>
          </a:p>
          <a:p>
            <a:pPr indent="-368300" lvl="0" marL="457200" rtl="0" algn="l">
              <a:lnSpc>
                <a:spcPct val="150000"/>
              </a:lnSpc>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Many businesses closed during and after the lockdown</a:t>
            </a:r>
            <a:endParaRPr sz="2200">
              <a:solidFill>
                <a:schemeClr val="dk1"/>
              </a:solidFill>
              <a:latin typeface="Twentieth Century"/>
              <a:ea typeface="Twentieth Century"/>
              <a:cs typeface="Twentieth Century"/>
              <a:sym typeface="Twentieth Century"/>
            </a:endParaRPr>
          </a:p>
          <a:p>
            <a:pPr indent="-368300" lvl="0" marL="457200" rtl="0" algn="l">
              <a:lnSpc>
                <a:spcPct val="150000"/>
              </a:lnSpc>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Business revenue decreased seriously during and after  the lockdown</a:t>
            </a:r>
            <a:endParaRPr sz="2200">
              <a:solidFill>
                <a:schemeClr val="dk1"/>
              </a:solidFill>
              <a:latin typeface="Twentieth Century"/>
              <a:ea typeface="Twentieth Century"/>
              <a:cs typeface="Twentieth Century"/>
              <a:sym typeface="Twentieth Century"/>
            </a:endParaRPr>
          </a:p>
          <a:p>
            <a:pPr indent="-368300" lvl="0" marL="457200" rtl="0" algn="l">
              <a:lnSpc>
                <a:spcPct val="150000"/>
              </a:lnSpc>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Different regions and industries have been impacted </a:t>
            </a:r>
            <a:endParaRPr sz="22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4a0f70830a_1_104"/>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Serious impact to the businesses</a:t>
            </a:r>
            <a:endParaRPr/>
          </a:p>
        </p:txBody>
      </p:sp>
      <p:sp>
        <p:nvSpPr>
          <p:cNvPr id="436" name="Google Shape;436;g24a0f70830a_1_104"/>
          <p:cNvSpPr txBox="1"/>
          <p:nvPr>
            <p:ph idx="1" type="body"/>
          </p:nvPr>
        </p:nvSpPr>
        <p:spPr>
          <a:xfrm>
            <a:off x="457200" y="1358900"/>
            <a:ext cx="8331900" cy="5683800"/>
          </a:xfrm>
          <a:prstGeom prst="rect">
            <a:avLst/>
          </a:prstGeom>
          <a:noFill/>
          <a:ln>
            <a:noFill/>
          </a:ln>
          <a:effectLst>
            <a:outerShdw blurRad="171450" rotWithShape="0" algn="bl" dir="6000000" dist="19050">
              <a:schemeClr val="lt2">
                <a:alpha val="0"/>
              </a:schemeClr>
            </a:outerShdw>
          </a:effectLst>
        </p:spPr>
        <p:txBody>
          <a:bodyPr anchorCtr="0" anchor="t" bIns="45700" lIns="91425" spcFirstLastPara="1" rIns="91425" wrap="square" tIns="45700">
            <a:normAutofit lnSpcReduction="10000"/>
          </a:bodyPr>
          <a:lstStyle/>
          <a:p>
            <a:pPr indent="-368300" lvl="0" marL="457200" rtl="0" algn="l">
              <a:lnSpc>
                <a:spcPct val="150000"/>
              </a:lnSpc>
              <a:spcBef>
                <a:spcPts val="0"/>
              </a:spcBef>
              <a:spcAft>
                <a:spcPts val="0"/>
              </a:spcAft>
              <a:buSzPts val="2200"/>
              <a:buChar char="●"/>
            </a:pPr>
            <a:r>
              <a:rPr b="1" lang="en-US" sz="2200"/>
              <a:t>Restriction Timeline </a:t>
            </a:r>
            <a:endParaRPr b="1" sz="2200"/>
          </a:p>
          <a:p>
            <a:pPr indent="-368300" lvl="1" marL="914400" rtl="0" algn="l">
              <a:lnSpc>
                <a:spcPct val="150000"/>
              </a:lnSpc>
              <a:spcBef>
                <a:spcPts val="0"/>
              </a:spcBef>
              <a:spcAft>
                <a:spcPts val="0"/>
              </a:spcAft>
              <a:buSzPts val="2200"/>
              <a:buChar char="○"/>
            </a:pPr>
            <a:r>
              <a:rPr lang="en-US" sz="2200"/>
              <a:t>23 March 2020-1 June 2020</a:t>
            </a:r>
            <a:endParaRPr sz="2200"/>
          </a:p>
          <a:p>
            <a:pPr indent="-368300" lvl="1" marL="914400" rtl="0" algn="l">
              <a:lnSpc>
                <a:spcPct val="150000"/>
              </a:lnSpc>
              <a:spcBef>
                <a:spcPts val="0"/>
              </a:spcBef>
              <a:spcAft>
                <a:spcPts val="0"/>
              </a:spcAft>
              <a:buSzPts val="2200"/>
              <a:buChar char="○"/>
            </a:pPr>
            <a:r>
              <a:rPr lang="en-US" sz="2200"/>
              <a:t>18 July 2021-11 Oct 2021</a:t>
            </a:r>
            <a:endParaRPr b="1" sz="2200"/>
          </a:p>
          <a:p>
            <a:pPr indent="-368300" lvl="0" marL="457200" rtl="0" algn="l">
              <a:lnSpc>
                <a:spcPct val="150000"/>
              </a:lnSpc>
              <a:spcBef>
                <a:spcPts val="0"/>
              </a:spcBef>
              <a:spcAft>
                <a:spcPts val="0"/>
              </a:spcAft>
              <a:buSzPts val="2200"/>
              <a:buChar char="●"/>
            </a:pPr>
            <a:r>
              <a:rPr b="1" lang="en-US" sz="2200"/>
              <a:t>Impact on all the businesses </a:t>
            </a:r>
            <a:endParaRPr b="1" sz="2200"/>
          </a:p>
          <a:p>
            <a:pPr indent="-368300" lvl="1" marL="914400" rtl="0" algn="l">
              <a:lnSpc>
                <a:spcPct val="150000"/>
              </a:lnSpc>
              <a:spcBef>
                <a:spcPts val="0"/>
              </a:spcBef>
              <a:spcAft>
                <a:spcPts val="0"/>
              </a:spcAft>
              <a:buSzPts val="2200"/>
              <a:buChar char="○"/>
            </a:pPr>
            <a:r>
              <a:rPr lang="en-US" sz="2200"/>
              <a:t>Business exist and close in 20,21 lockdown</a:t>
            </a:r>
            <a:endParaRPr sz="2200"/>
          </a:p>
          <a:p>
            <a:pPr indent="-368300" lvl="1" marL="914400" rtl="0" algn="l">
              <a:lnSpc>
                <a:spcPct val="150000"/>
              </a:lnSpc>
              <a:spcBef>
                <a:spcPts val="0"/>
              </a:spcBef>
              <a:spcAft>
                <a:spcPts val="0"/>
              </a:spcAft>
              <a:buSzPts val="2200"/>
              <a:buChar char="○"/>
            </a:pPr>
            <a:r>
              <a:rPr lang="en-US" sz="2200"/>
              <a:t>Average Revenue Impact to the businesses in 20,21 lockdown</a:t>
            </a:r>
            <a:endParaRPr sz="2200"/>
          </a:p>
          <a:p>
            <a:pPr indent="-368300" lvl="0" marL="457200" rtl="0" algn="l">
              <a:lnSpc>
                <a:spcPct val="150000"/>
              </a:lnSpc>
              <a:spcBef>
                <a:spcPts val="0"/>
              </a:spcBef>
              <a:spcAft>
                <a:spcPts val="0"/>
              </a:spcAft>
              <a:buSzPts val="2200"/>
              <a:buChar char="●"/>
            </a:pPr>
            <a:r>
              <a:rPr b="1" lang="en-US" sz="2200"/>
              <a:t>Hypotheses on the Impact and support to the small businesses </a:t>
            </a:r>
            <a:endParaRPr b="1" sz="2200"/>
          </a:p>
          <a:p>
            <a:pPr indent="-368300" lvl="1" marL="914400" rtl="0" algn="l">
              <a:lnSpc>
                <a:spcPct val="150000"/>
              </a:lnSpc>
              <a:spcBef>
                <a:spcPts val="0"/>
              </a:spcBef>
              <a:spcAft>
                <a:spcPts val="0"/>
              </a:spcAft>
              <a:buSzPts val="2200"/>
              <a:buChar char="○"/>
            </a:pPr>
            <a:r>
              <a:rPr lang="en-US" sz="2200"/>
              <a:t>Small businesses are serious impacted </a:t>
            </a:r>
            <a:endParaRPr sz="2200"/>
          </a:p>
          <a:p>
            <a:pPr indent="-368300" lvl="2" marL="1371600" rtl="0" algn="l">
              <a:lnSpc>
                <a:spcPct val="150000"/>
              </a:lnSpc>
              <a:spcBef>
                <a:spcPts val="0"/>
              </a:spcBef>
              <a:spcAft>
                <a:spcPts val="0"/>
              </a:spcAft>
              <a:buSzPts val="2200"/>
              <a:buChar char="■"/>
            </a:pPr>
            <a:r>
              <a:rPr lang="en-US" sz="2200"/>
              <a:t>By industries and regions </a:t>
            </a:r>
            <a:endParaRPr sz="2200"/>
          </a:p>
          <a:p>
            <a:pPr indent="-368300" lvl="1" marL="914400" rtl="0" algn="l">
              <a:lnSpc>
                <a:spcPct val="150000"/>
              </a:lnSpc>
              <a:spcBef>
                <a:spcPts val="0"/>
              </a:spcBef>
              <a:spcAft>
                <a:spcPts val="0"/>
              </a:spcAft>
              <a:buSzPts val="2200"/>
              <a:buChar char="○"/>
            </a:pPr>
            <a:r>
              <a:rPr lang="en-US" sz="2200"/>
              <a:t>Business grant is important to ease this impact </a:t>
            </a:r>
            <a:endParaRPr b="1"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g2256fad27c0_1_107"/>
          <p:cNvSpPr txBox="1"/>
          <p:nvPr>
            <p:ph type="title"/>
          </p:nvPr>
        </p:nvSpPr>
        <p:spPr>
          <a:xfrm>
            <a:off x="154850" y="1301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OF CONTENT</a:t>
            </a:r>
            <a:endParaRPr/>
          </a:p>
        </p:txBody>
      </p:sp>
      <p:pic>
        <p:nvPicPr>
          <p:cNvPr id="149" name="Google Shape;149;g2256fad27c0_1_107"/>
          <p:cNvPicPr preferRelativeResize="0"/>
          <p:nvPr/>
        </p:nvPicPr>
        <p:blipFill>
          <a:blip r:embed="rId3">
            <a:alphaModFix/>
          </a:blip>
          <a:stretch>
            <a:fillRect/>
          </a:stretch>
        </p:blipFill>
        <p:spPr>
          <a:xfrm>
            <a:off x="154850" y="1519175"/>
            <a:ext cx="1467550" cy="4627626"/>
          </a:xfrm>
          <a:prstGeom prst="rect">
            <a:avLst/>
          </a:prstGeom>
          <a:noFill/>
          <a:ln>
            <a:noFill/>
          </a:ln>
        </p:spPr>
      </p:pic>
      <p:pic>
        <p:nvPicPr>
          <p:cNvPr id="150" name="Google Shape;150;g2256fad27c0_1_107"/>
          <p:cNvPicPr preferRelativeResize="0"/>
          <p:nvPr/>
        </p:nvPicPr>
        <p:blipFill>
          <a:blip r:embed="rId4">
            <a:alphaModFix/>
          </a:blip>
          <a:stretch>
            <a:fillRect/>
          </a:stretch>
        </p:blipFill>
        <p:spPr>
          <a:xfrm>
            <a:off x="5038600" y="1519163"/>
            <a:ext cx="1615600" cy="4627625"/>
          </a:xfrm>
          <a:prstGeom prst="rect">
            <a:avLst/>
          </a:prstGeom>
          <a:noFill/>
          <a:ln>
            <a:noFill/>
          </a:ln>
        </p:spPr>
      </p:pic>
      <p:sp>
        <p:nvSpPr>
          <p:cNvPr id="151" name="Google Shape;151;g2256fad27c0_1_107"/>
          <p:cNvSpPr txBox="1"/>
          <p:nvPr/>
        </p:nvSpPr>
        <p:spPr>
          <a:xfrm>
            <a:off x="1622400" y="183667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38203C"/>
                </a:solidFill>
                <a:latin typeface="Twentieth Century"/>
                <a:ea typeface="Twentieth Century"/>
                <a:cs typeface="Twentieth Century"/>
                <a:sym typeface="Twentieth Century"/>
              </a:rPr>
              <a:t>Business disaster background</a:t>
            </a:r>
            <a:endParaRPr b="1" i="1" sz="2000">
              <a:solidFill>
                <a:srgbClr val="38203C"/>
              </a:solidFill>
              <a:latin typeface="Twentieth Century"/>
              <a:ea typeface="Twentieth Century"/>
              <a:cs typeface="Twentieth Century"/>
              <a:sym typeface="Twentieth Century"/>
            </a:endParaRPr>
          </a:p>
        </p:txBody>
      </p:sp>
      <p:sp>
        <p:nvSpPr>
          <p:cNvPr id="152" name="Google Shape;152;g2256fad27c0_1_107"/>
          <p:cNvSpPr txBox="1"/>
          <p:nvPr/>
        </p:nvSpPr>
        <p:spPr>
          <a:xfrm>
            <a:off x="1622400" y="3586688"/>
            <a:ext cx="4158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77933C"/>
                </a:solidFill>
                <a:latin typeface="Twentieth Century"/>
                <a:ea typeface="Twentieth Century"/>
                <a:cs typeface="Twentieth Century"/>
                <a:sym typeface="Twentieth Century"/>
              </a:rPr>
              <a:t>Areas where support are needed</a:t>
            </a:r>
            <a:endParaRPr i="1">
              <a:solidFill>
                <a:srgbClr val="77933C"/>
              </a:solidFill>
              <a:latin typeface="Twentieth Century"/>
              <a:ea typeface="Twentieth Century"/>
              <a:cs typeface="Twentieth Century"/>
              <a:sym typeface="Twentieth Century"/>
            </a:endParaRPr>
          </a:p>
        </p:txBody>
      </p:sp>
      <p:sp>
        <p:nvSpPr>
          <p:cNvPr id="153" name="Google Shape;153;g2256fad27c0_1_107"/>
          <p:cNvSpPr txBox="1"/>
          <p:nvPr/>
        </p:nvSpPr>
        <p:spPr>
          <a:xfrm>
            <a:off x="1711300" y="533672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The serious impact of crisis</a:t>
            </a:r>
            <a:endParaRPr b="1" i="1" sz="2000">
              <a:solidFill>
                <a:srgbClr val="B7B7B7"/>
              </a:solidFill>
              <a:latin typeface="Twentieth Century"/>
              <a:ea typeface="Twentieth Century"/>
              <a:cs typeface="Twentieth Century"/>
              <a:sym typeface="Twentieth Century"/>
            </a:endParaRPr>
          </a:p>
        </p:txBody>
      </p:sp>
      <p:sp>
        <p:nvSpPr>
          <p:cNvPr id="154" name="Google Shape;154;g2256fad27c0_1_107"/>
          <p:cNvSpPr txBox="1"/>
          <p:nvPr/>
        </p:nvSpPr>
        <p:spPr>
          <a:xfrm>
            <a:off x="6743100" y="1688563"/>
            <a:ext cx="26544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Support from NSW government</a:t>
            </a:r>
            <a:endParaRPr i="1" sz="22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155" name="Google Shape;155;g2256fad27c0_1_107"/>
          <p:cNvSpPr txBox="1"/>
          <p:nvPr/>
        </p:nvSpPr>
        <p:spPr>
          <a:xfrm>
            <a:off x="6781200" y="3602138"/>
            <a:ext cx="25782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Support measurement</a:t>
            </a:r>
            <a:endParaRPr i="1" sz="1600">
              <a:solidFill>
                <a:srgbClr val="B7B7B7"/>
              </a:solidFill>
              <a:latin typeface="Twentieth Century"/>
              <a:ea typeface="Twentieth Century"/>
              <a:cs typeface="Twentieth Century"/>
              <a:sym typeface="Twentieth Century"/>
            </a:endParaRPr>
          </a:p>
        </p:txBody>
      </p:sp>
      <p:sp>
        <p:nvSpPr>
          <p:cNvPr id="156" name="Google Shape;156;g2256fad27c0_1_107"/>
          <p:cNvSpPr txBox="1"/>
          <p:nvPr/>
        </p:nvSpPr>
        <p:spPr>
          <a:xfrm>
            <a:off x="6743100" y="5040725"/>
            <a:ext cx="21081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Recommendations for future support</a:t>
            </a:r>
            <a:endParaRPr i="1" sz="24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4a0f70830a_1_72"/>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Restriction Timeline </a:t>
            </a:r>
            <a:r>
              <a:rPr lang="en-US"/>
              <a:t>23 March 2020-1 June 2020</a:t>
            </a:r>
            <a:r>
              <a:rPr lang="en-US"/>
              <a:t> </a:t>
            </a:r>
            <a:endParaRPr/>
          </a:p>
        </p:txBody>
      </p:sp>
      <p:pic>
        <p:nvPicPr>
          <p:cNvPr id="443" name="Google Shape;443;g24a0f70830a_1_72"/>
          <p:cNvPicPr preferRelativeResize="0"/>
          <p:nvPr/>
        </p:nvPicPr>
        <p:blipFill>
          <a:blip r:embed="rId3">
            <a:alphaModFix/>
          </a:blip>
          <a:stretch>
            <a:fillRect/>
          </a:stretch>
        </p:blipFill>
        <p:spPr>
          <a:xfrm>
            <a:off x="0" y="2461550"/>
            <a:ext cx="9466075" cy="2883300"/>
          </a:xfrm>
          <a:prstGeom prst="rect">
            <a:avLst/>
          </a:prstGeom>
          <a:noFill/>
          <a:ln>
            <a:noFill/>
          </a:ln>
        </p:spPr>
      </p:pic>
      <p:sp>
        <p:nvSpPr>
          <p:cNvPr id="444" name="Google Shape;444;g24a0f70830a_1_72"/>
          <p:cNvSpPr/>
          <p:nvPr/>
        </p:nvSpPr>
        <p:spPr>
          <a:xfrm>
            <a:off x="0" y="2041825"/>
            <a:ext cx="4036800" cy="56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4a0f70830a_1_72"/>
          <p:cNvSpPr/>
          <p:nvPr/>
        </p:nvSpPr>
        <p:spPr>
          <a:xfrm>
            <a:off x="56100" y="2880875"/>
            <a:ext cx="3924600" cy="5826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6" name="Google Shape;446;g24a0f70830a_1_72"/>
          <p:cNvSpPr/>
          <p:nvPr/>
        </p:nvSpPr>
        <p:spPr>
          <a:xfrm>
            <a:off x="6067200" y="4720200"/>
            <a:ext cx="3076800" cy="4617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4a0f70830a_1_78"/>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Restriction Timeline </a:t>
            </a:r>
            <a:r>
              <a:rPr lang="en-US"/>
              <a:t>18 July 2021-11 Oct 2021</a:t>
            </a:r>
            <a:r>
              <a:rPr lang="en-US"/>
              <a:t> </a:t>
            </a:r>
            <a:endParaRPr/>
          </a:p>
        </p:txBody>
      </p:sp>
      <p:pic>
        <p:nvPicPr>
          <p:cNvPr id="453" name="Google Shape;453;g24a0f70830a_1_78"/>
          <p:cNvPicPr preferRelativeResize="0"/>
          <p:nvPr/>
        </p:nvPicPr>
        <p:blipFill>
          <a:blip r:embed="rId3">
            <a:alphaModFix/>
          </a:blip>
          <a:stretch>
            <a:fillRect/>
          </a:stretch>
        </p:blipFill>
        <p:spPr>
          <a:xfrm>
            <a:off x="713587" y="1416500"/>
            <a:ext cx="7716825" cy="4789750"/>
          </a:xfrm>
          <a:prstGeom prst="rect">
            <a:avLst/>
          </a:prstGeom>
          <a:noFill/>
          <a:ln>
            <a:noFill/>
          </a:ln>
        </p:spPr>
      </p:pic>
      <p:sp>
        <p:nvSpPr>
          <p:cNvPr id="454" name="Google Shape;454;g24a0f70830a_1_78"/>
          <p:cNvSpPr/>
          <p:nvPr/>
        </p:nvSpPr>
        <p:spPr>
          <a:xfrm>
            <a:off x="713575" y="1799750"/>
            <a:ext cx="2779200" cy="5826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5" name="Google Shape;455;g24a0f70830a_1_78"/>
          <p:cNvSpPr/>
          <p:nvPr/>
        </p:nvSpPr>
        <p:spPr>
          <a:xfrm>
            <a:off x="713575" y="4122725"/>
            <a:ext cx="2779200" cy="5826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4a0f70830a_1_146"/>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Serious impact to the businesses</a:t>
            </a:r>
            <a:endParaRPr/>
          </a:p>
        </p:txBody>
      </p:sp>
      <p:sp>
        <p:nvSpPr>
          <p:cNvPr id="462" name="Google Shape;462;g24a0f70830a_1_146"/>
          <p:cNvSpPr txBox="1"/>
          <p:nvPr>
            <p:ph idx="1" type="body"/>
          </p:nvPr>
        </p:nvSpPr>
        <p:spPr>
          <a:xfrm>
            <a:off x="457200" y="1282700"/>
            <a:ext cx="8229600" cy="53415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50000"/>
              </a:lnSpc>
              <a:spcBef>
                <a:spcPts val="0"/>
              </a:spcBef>
              <a:spcAft>
                <a:spcPts val="0"/>
              </a:spcAft>
              <a:buNone/>
            </a:pPr>
            <a:r>
              <a:rPr b="1" lang="en-US" sz="2200"/>
              <a:t>- </a:t>
            </a:r>
            <a:r>
              <a:rPr b="1" lang="en-US" sz="2200"/>
              <a:t>Business exist and close</a:t>
            </a:r>
            <a:r>
              <a:rPr b="1" lang="en-US" sz="2200"/>
              <a:t> in 20,21 lockdown</a:t>
            </a:r>
            <a:endParaRPr b="1"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15000"/>
              </a:lnSpc>
              <a:spcBef>
                <a:spcPts val="0"/>
              </a:spcBef>
              <a:spcAft>
                <a:spcPts val="0"/>
              </a:spcAft>
              <a:buNone/>
            </a:pPr>
            <a:r>
              <a:t/>
            </a:r>
            <a:endParaRPr i="1" sz="1166"/>
          </a:p>
          <a:p>
            <a:pPr indent="0" lvl="0" marL="0" rtl="0" algn="l">
              <a:lnSpc>
                <a:spcPct val="115000"/>
              </a:lnSpc>
              <a:spcBef>
                <a:spcPts val="800"/>
              </a:spcBef>
              <a:spcAft>
                <a:spcPts val="800"/>
              </a:spcAft>
              <a:buClr>
                <a:schemeClr val="dk1"/>
              </a:buClr>
              <a:buSzPts val="1100"/>
              <a:buFont typeface="Arial"/>
              <a:buNone/>
            </a:pPr>
            <a:r>
              <a:rPr i="1" lang="en-US" sz="1166"/>
              <a:t>Support source：https://www.businessnsw.com/content/dam/nswbc/businessnsw/surveys-other/COVID19%20BUSINESS%20IMPACTS%20SURVEY%20JULY%202021.pdf</a:t>
            </a:r>
            <a:endParaRPr b="1" sz="2200"/>
          </a:p>
        </p:txBody>
      </p:sp>
      <p:pic>
        <p:nvPicPr>
          <p:cNvPr id="463" name="Google Shape;463;g24a0f70830a_1_146"/>
          <p:cNvPicPr preferRelativeResize="0"/>
          <p:nvPr/>
        </p:nvPicPr>
        <p:blipFill>
          <a:blip r:embed="rId3">
            <a:alphaModFix/>
          </a:blip>
          <a:stretch>
            <a:fillRect/>
          </a:stretch>
        </p:blipFill>
        <p:spPr>
          <a:xfrm>
            <a:off x="565550" y="1890574"/>
            <a:ext cx="7962101" cy="4004549"/>
          </a:xfrm>
          <a:prstGeom prst="rect">
            <a:avLst/>
          </a:prstGeom>
          <a:noFill/>
          <a:ln>
            <a:noFill/>
          </a:ln>
        </p:spPr>
      </p:pic>
      <p:sp>
        <p:nvSpPr>
          <p:cNvPr id="464" name="Google Shape;464;g24a0f70830a_1_146"/>
          <p:cNvSpPr/>
          <p:nvPr/>
        </p:nvSpPr>
        <p:spPr>
          <a:xfrm>
            <a:off x="1214600" y="2696675"/>
            <a:ext cx="2442900" cy="27825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4a0f70830a_1_27"/>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Serious impact to the businesses</a:t>
            </a:r>
            <a:endParaRPr/>
          </a:p>
        </p:txBody>
      </p:sp>
      <p:sp>
        <p:nvSpPr>
          <p:cNvPr id="471" name="Google Shape;471;g24a0f70830a_1_27"/>
          <p:cNvSpPr txBox="1"/>
          <p:nvPr>
            <p:ph idx="1" type="body"/>
          </p:nvPr>
        </p:nvSpPr>
        <p:spPr>
          <a:xfrm>
            <a:off x="457200" y="1358900"/>
            <a:ext cx="8229600" cy="50679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50000"/>
              </a:lnSpc>
              <a:spcBef>
                <a:spcPts val="0"/>
              </a:spcBef>
              <a:spcAft>
                <a:spcPts val="0"/>
              </a:spcAft>
              <a:buNone/>
            </a:pPr>
            <a:r>
              <a:rPr b="1" lang="en-US" sz="2200"/>
              <a:t>- </a:t>
            </a:r>
            <a:r>
              <a:rPr b="1" lang="en-US" sz="2200"/>
              <a:t>Average Revenue Impact to the businesses in 20,21 lockdown</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15000"/>
              </a:lnSpc>
              <a:spcBef>
                <a:spcPts val="0"/>
              </a:spcBef>
              <a:spcAft>
                <a:spcPts val="0"/>
              </a:spcAft>
              <a:buNone/>
            </a:pPr>
            <a:r>
              <a:t/>
            </a:r>
            <a:endParaRPr i="1" sz="1166"/>
          </a:p>
          <a:p>
            <a:pPr indent="0" lvl="0" marL="0" rtl="0" algn="l">
              <a:lnSpc>
                <a:spcPct val="115000"/>
              </a:lnSpc>
              <a:spcBef>
                <a:spcPts val="800"/>
              </a:spcBef>
              <a:spcAft>
                <a:spcPts val="0"/>
              </a:spcAft>
              <a:buNone/>
            </a:pPr>
            <a:r>
              <a:t/>
            </a:r>
            <a:endParaRPr i="1" sz="1166"/>
          </a:p>
          <a:p>
            <a:pPr indent="0" lvl="0" marL="0" rtl="0" algn="l">
              <a:lnSpc>
                <a:spcPct val="115000"/>
              </a:lnSpc>
              <a:spcBef>
                <a:spcPts val="800"/>
              </a:spcBef>
              <a:spcAft>
                <a:spcPts val="800"/>
              </a:spcAft>
              <a:buClr>
                <a:schemeClr val="dk1"/>
              </a:buClr>
              <a:buSzPts val="1100"/>
              <a:buFont typeface="Arial"/>
              <a:buNone/>
            </a:pPr>
            <a:r>
              <a:rPr i="1" lang="en-US" sz="1166"/>
              <a:t>Support source：https://www.businessnsw.com/content/dam/nswbc/businessnsw/surveys-other/COVID19%20BUSINESS%20IMPACTS%20SURVEY%20JULY%202021.pdf</a:t>
            </a:r>
            <a:endParaRPr b="1" sz="2200"/>
          </a:p>
        </p:txBody>
      </p:sp>
      <p:pic>
        <p:nvPicPr>
          <p:cNvPr id="472" name="Google Shape;472;g24a0f70830a_1_27"/>
          <p:cNvPicPr preferRelativeResize="0"/>
          <p:nvPr/>
        </p:nvPicPr>
        <p:blipFill>
          <a:blip r:embed="rId3">
            <a:alphaModFix/>
          </a:blip>
          <a:stretch>
            <a:fillRect/>
          </a:stretch>
        </p:blipFill>
        <p:spPr>
          <a:xfrm>
            <a:off x="0" y="2125624"/>
            <a:ext cx="9143999" cy="3316252"/>
          </a:xfrm>
          <a:prstGeom prst="rect">
            <a:avLst/>
          </a:prstGeom>
          <a:noFill/>
          <a:ln>
            <a:noFill/>
          </a:ln>
        </p:spPr>
      </p:pic>
      <p:pic>
        <p:nvPicPr>
          <p:cNvPr id="473" name="Google Shape;473;g24a0f70830a_1_27"/>
          <p:cNvPicPr preferRelativeResize="0"/>
          <p:nvPr/>
        </p:nvPicPr>
        <p:blipFill>
          <a:blip r:embed="rId4">
            <a:alphaModFix/>
          </a:blip>
          <a:stretch>
            <a:fillRect/>
          </a:stretch>
        </p:blipFill>
        <p:spPr>
          <a:xfrm>
            <a:off x="2359975" y="2193075"/>
            <a:ext cx="4191000" cy="348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4a0f70830a_1_140"/>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Serious impact to small businesses </a:t>
            </a:r>
            <a:endParaRPr/>
          </a:p>
        </p:txBody>
      </p:sp>
      <p:sp>
        <p:nvSpPr>
          <p:cNvPr id="480" name="Google Shape;480;g24a0f70830a_1_140"/>
          <p:cNvSpPr txBox="1"/>
          <p:nvPr>
            <p:ph idx="1" type="body"/>
          </p:nvPr>
        </p:nvSpPr>
        <p:spPr>
          <a:xfrm>
            <a:off x="457200" y="1358900"/>
            <a:ext cx="8331900" cy="56838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lnSpcReduction="10000"/>
          </a:bodyPr>
          <a:lstStyle/>
          <a:p>
            <a:pPr indent="-368300" lvl="0" marL="457200" marR="0" rtl="0" algn="l">
              <a:lnSpc>
                <a:spcPct val="150000"/>
              </a:lnSpc>
              <a:spcBef>
                <a:spcPts val="0"/>
              </a:spcBef>
              <a:spcAft>
                <a:spcPts val="0"/>
              </a:spcAft>
              <a:buSzPts val="2200"/>
              <a:buChar char="●"/>
            </a:pPr>
            <a:r>
              <a:rPr b="1" lang="en-US" sz="2200"/>
              <a:t>Data collected: </a:t>
            </a:r>
            <a:endParaRPr b="1" sz="2200"/>
          </a:p>
          <a:p>
            <a:pPr indent="-368300" lvl="1" marL="914400" marR="0" rtl="0" algn="l">
              <a:lnSpc>
                <a:spcPct val="150000"/>
              </a:lnSpc>
              <a:spcBef>
                <a:spcPts val="0"/>
              </a:spcBef>
              <a:spcAft>
                <a:spcPts val="0"/>
              </a:spcAft>
              <a:buSzPts val="2200"/>
              <a:buChar char="○"/>
            </a:pPr>
            <a:r>
              <a:rPr lang="en-US" sz="2200"/>
              <a:t>Source: Australian Bureau of </a:t>
            </a:r>
            <a:r>
              <a:rPr lang="en-US" sz="2200"/>
              <a:t>Statistics</a:t>
            </a:r>
            <a:r>
              <a:rPr lang="en-US" sz="2200"/>
              <a:t> </a:t>
            </a:r>
            <a:endParaRPr sz="2200"/>
          </a:p>
          <a:p>
            <a:pPr indent="-368300" lvl="1" marL="914400" rtl="0" algn="l">
              <a:lnSpc>
                <a:spcPct val="150000"/>
              </a:lnSpc>
              <a:spcBef>
                <a:spcPts val="0"/>
              </a:spcBef>
              <a:spcAft>
                <a:spcPts val="0"/>
              </a:spcAft>
              <a:buSzPts val="2200"/>
              <a:buChar char="○"/>
            </a:pPr>
            <a:r>
              <a:rPr lang="en-US" sz="2200"/>
              <a:t>Collected annually on June 30 in 2020-2022</a:t>
            </a:r>
            <a:endParaRPr sz="2200"/>
          </a:p>
          <a:p>
            <a:pPr indent="-368300" lvl="1" marL="914400" marR="0" rtl="0" algn="l">
              <a:lnSpc>
                <a:spcPct val="150000"/>
              </a:lnSpc>
              <a:spcBef>
                <a:spcPts val="0"/>
              </a:spcBef>
              <a:spcAft>
                <a:spcPts val="0"/>
              </a:spcAft>
              <a:buSzPts val="2200"/>
              <a:buChar char="○"/>
            </a:pPr>
            <a:r>
              <a:rPr lang="en-US" sz="2200"/>
              <a:t>Counts of NSW businesses by each </a:t>
            </a:r>
            <a:r>
              <a:rPr lang="en-US" sz="2200"/>
              <a:t>industry</a:t>
            </a:r>
            <a:r>
              <a:rPr lang="en-US" sz="2200"/>
              <a:t> and region </a:t>
            </a:r>
            <a:endParaRPr sz="2200"/>
          </a:p>
          <a:p>
            <a:pPr indent="-368300" lvl="1" marL="914400" marR="0" rtl="0" algn="l">
              <a:lnSpc>
                <a:spcPct val="150000"/>
              </a:lnSpc>
              <a:spcBef>
                <a:spcPts val="0"/>
              </a:spcBef>
              <a:spcAft>
                <a:spcPts val="0"/>
              </a:spcAft>
              <a:buSzPts val="2200"/>
              <a:buChar char="○"/>
            </a:pPr>
            <a:r>
              <a:rPr lang="en-US" sz="2200"/>
              <a:t>Counts of NSW </a:t>
            </a:r>
            <a:r>
              <a:rPr lang="en-US" sz="2200"/>
              <a:t>businesses</a:t>
            </a:r>
            <a:r>
              <a:rPr lang="en-US" sz="2200"/>
              <a:t> from 2020-2022 </a:t>
            </a:r>
            <a:endParaRPr sz="2200"/>
          </a:p>
          <a:p>
            <a:pPr indent="-368300" lvl="1" marL="914400" rtl="0" algn="l">
              <a:lnSpc>
                <a:spcPct val="150000"/>
              </a:lnSpc>
              <a:spcBef>
                <a:spcPts val="0"/>
              </a:spcBef>
              <a:spcAft>
                <a:spcPts val="0"/>
              </a:spcAft>
              <a:buSzPts val="2200"/>
              <a:buChar char="○"/>
            </a:pPr>
            <a:r>
              <a:rPr lang="en-US" sz="2200"/>
              <a:t>Counts of NSW businesses by different turnover range </a:t>
            </a:r>
            <a:endParaRPr sz="2200"/>
          </a:p>
          <a:p>
            <a:pPr indent="0" lvl="0" marL="0" rtl="0" algn="l">
              <a:lnSpc>
                <a:spcPct val="150000"/>
              </a:lnSpc>
              <a:spcBef>
                <a:spcPts val="0"/>
              </a:spcBef>
              <a:spcAft>
                <a:spcPts val="0"/>
              </a:spcAft>
              <a:buNone/>
            </a:pPr>
            <a:r>
              <a:t/>
            </a:r>
            <a:endParaRPr sz="2200"/>
          </a:p>
          <a:p>
            <a:pPr indent="-368300" lvl="0" marL="457200" rtl="0" algn="l">
              <a:lnSpc>
                <a:spcPct val="150000"/>
              </a:lnSpc>
              <a:spcBef>
                <a:spcPts val="0"/>
              </a:spcBef>
              <a:spcAft>
                <a:spcPts val="0"/>
              </a:spcAft>
              <a:buSzPts val="2200"/>
              <a:buChar char="●"/>
            </a:pPr>
            <a:r>
              <a:rPr b="1" lang="en-US" sz="2200"/>
              <a:t>Assumptions to research on the hypothesis using data collected:</a:t>
            </a:r>
            <a:endParaRPr b="1" sz="2200"/>
          </a:p>
          <a:p>
            <a:pPr indent="-368300" lvl="1" marL="914400" rtl="0" algn="l">
              <a:lnSpc>
                <a:spcPct val="150000"/>
              </a:lnSpc>
              <a:spcBef>
                <a:spcPts val="0"/>
              </a:spcBef>
              <a:spcAft>
                <a:spcPts val="0"/>
              </a:spcAft>
              <a:buSzPts val="2200"/>
              <a:buChar char="○"/>
            </a:pPr>
            <a:r>
              <a:rPr lang="en-US" sz="2200"/>
              <a:t>0-50k turnover range represents the small businesses</a:t>
            </a:r>
            <a:r>
              <a:rPr lang="en-US" sz="2200">
                <a:solidFill>
                  <a:srgbClr val="FF0000"/>
                </a:solidFill>
              </a:rPr>
              <a:t>(0-75k </a:t>
            </a:r>
            <a:r>
              <a:rPr b="1" lang="en-US" sz="2200">
                <a:solidFill>
                  <a:srgbClr val="FF0000"/>
                </a:solidFill>
              </a:rPr>
              <a:t>×</a:t>
            </a:r>
            <a:r>
              <a:rPr lang="en-US" sz="2200">
                <a:solidFill>
                  <a:srgbClr val="FF0000"/>
                </a:solidFill>
              </a:rPr>
              <a:t>)</a:t>
            </a:r>
            <a:endParaRPr sz="2200">
              <a:solidFill>
                <a:srgbClr val="FF0000"/>
              </a:solidFill>
            </a:endParaRPr>
          </a:p>
          <a:p>
            <a:pPr indent="-368300" lvl="1" marL="914400" rtl="0" algn="l">
              <a:lnSpc>
                <a:spcPct val="150000"/>
              </a:lnSpc>
              <a:spcBef>
                <a:spcPts val="0"/>
              </a:spcBef>
              <a:spcAft>
                <a:spcPts val="0"/>
              </a:spcAft>
              <a:buSzPts val="2200"/>
              <a:buChar char="○"/>
            </a:pPr>
            <a:r>
              <a:rPr lang="en-US" sz="2200"/>
              <a:t>The businesses close all due to the effect of Covid-19 </a:t>
            </a:r>
            <a:endParaRPr sz="2200"/>
          </a:p>
          <a:p>
            <a:pPr indent="0" lvl="0" marL="0" rtl="0" algn="l">
              <a:lnSpc>
                <a:spcPct val="115000"/>
              </a:lnSpc>
              <a:spcBef>
                <a:spcPts val="0"/>
              </a:spcBef>
              <a:spcAft>
                <a:spcPts val="0"/>
              </a:spcAft>
              <a:buNone/>
            </a:pPr>
            <a:r>
              <a:t/>
            </a:r>
            <a:endParaRPr sz="2200"/>
          </a:p>
          <a:p>
            <a:pPr indent="0" lvl="0" marL="0" rtl="0" algn="l">
              <a:lnSpc>
                <a:spcPct val="115000"/>
              </a:lnSpc>
              <a:spcBef>
                <a:spcPts val="800"/>
              </a:spcBef>
              <a:spcAft>
                <a:spcPts val="800"/>
              </a:spcAft>
              <a:buClr>
                <a:schemeClr val="dk1"/>
              </a:buClr>
              <a:buSzPts val="1100"/>
              <a:buFont typeface="Arial"/>
              <a:buNone/>
            </a:pPr>
            <a:r>
              <a:t/>
            </a:r>
            <a:endParaRPr b="1" sz="2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4a0f70830a_1_154"/>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Serious impact to small businesses </a:t>
            </a:r>
            <a:endParaRPr/>
          </a:p>
        </p:txBody>
      </p:sp>
      <p:sp>
        <p:nvSpPr>
          <p:cNvPr id="487" name="Google Shape;487;g24a0f70830a_1_154"/>
          <p:cNvSpPr txBox="1"/>
          <p:nvPr>
            <p:ph idx="1" type="body"/>
          </p:nvPr>
        </p:nvSpPr>
        <p:spPr>
          <a:xfrm>
            <a:off x="457200" y="1358900"/>
            <a:ext cx="8331900" cy="56838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b="1" lang="en-US" sz="2200"/>
              <a:t>The business change rate for the small business (0-50k) is the most</a:t>
            </a:r>
            <a:r>
              <a:rPr b="1" lang="en-US" sz="2200"/>
              <a:t>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0" rtl="0" algn="l">
              <a:lnSpc>
                <a:spcPct val="115000"/>
              </a:lnSpc>
              <a:spcBef>
                <a:spcPts val="0"/>
              </a:spcBef>
              <a:spcAft>
                <a:spcPts val="800"/>
              </a:spcAft>
              <a:buClr>
                <a:schemeClr val="dk1"/>
              </a:buClr>
              <a:buSzPts val="1100"/>
              <a:buFont typeface="Arial"/>
              <a:buNone/>
            </a:pPr>
            <a:r>
              <a:rPr i="1" lang="en-US" sz="1166"/>
              <a:t>Support source：https://www.abs.gov.au/statistics/economy/business-indicators/counts-australian-businesses-including-entries-and-exits/latest-release</a:t>
            </a:r>
            <a:endParaRPr b="1" sz="2200"/>
          </a:p>
        </p:txBody>
      </p:sp>
      <p:pic>
        <p:nvPicPr>
          <p:cNvPr id="488" name="Google Shape;488;g24a0f70830a_1_154"/>
          <p:cNvPicPr preferRelativeResize="0"/>
          <p:nvPr/>
        </p:nvPicPr>
        <p:blipFill>
          <a:blip r:embed="rId3">
            <a:alphaModFix/>
          </a:blip>
          <a:stretch>
            <a:fillRect/>
          </a:stretch>
        </p:blipFill>
        <p:spPr>
          <a:xfrm>
            <a:off x="1666013" y="1910812"/>
            <a:ext cx="5399475" cy="4069175"/>
          </a:xfrm>
          <a:prstGeom prst="rect">
            <a:avLst/>
          </a:prstGeom>
          <a:noFill/>
          <a:ln>
            <a:noFill/>
          </a:ln>
        </p:spPr>
      </p:pic>
      <p:cxnSp>
        <p:nvCxnSpPr>
          <p:cNvPr id="489" name="Google Shape;489;g24a0f70830a_1_154"/>
          <p:cNvCxnSpPr/>
          <p:nvPr/>
        </p:nvCxnSpPr>
        <p:spPr>
          <a:xfrm rot="10800000">
            <a:off x="3080200" y="5133300"/>
            <a:ext cx="1466400" cy="353100"/>
          </a:xfrm>
          <a:prstGeom prst="straightConnector1">
            <a:avLst/>
          </a:prstGeom>
          <a:noFill/>
          <a:ln cap="flat" cmpd="sng" w="28575">
            <a:solidFill>
              <a:srgbClr val="FF0000"/>
            </a:solidFill>
            <a:prstDash val="solid"/>
            <a:round/>
            <a:headEnd len="med" w="med" type="none"/>
            <a:tailEnd len="med" w="med" type="triangle"/>
          </a:ln>
        </p:spPr>
      </p:cxnSp>
      <p:sp>
        <p:nvSpPr>
          <p:cNvPr id="490" name="Google Shape;490;g24a0f70830a_1_154"/>
          <p:cNvSpPr txBox="1"/>
          <p:nvPr>
            <p:ph idx="1" type="body"/>
          </p:nvPr>
        </p:nvSpPr>
        <p:spPr>
          <a:xfrm>
            <a:off x="3411350" y="5554300"/>
            <a:ext cx="5486400" cy="11430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b="1" lang="en-US" sz="2200">
                <a:solidFill>
                  <a:srgbClr val="FF0000"/>
                </a:solidFill>
              </a:rPr>
              <a:t>Small businesses are most likely to close</a:t>
            </a:r>
            <a:endParaRPr b="1">
              <a:solidFill>
                <a:srgbClr val="FF0000"/>
              </a:solidFill>
            </a:endParaRPr>
          </a:p>
        </p:txBody>
      </p:sp>
      <p:pic>
        <p:nvPicPr>
          <p:cNvPr id="491" name="Google Shape;491;g24a0f70830a_1_154"/>
          <p:cNvPicPr preferRelativeResize="0"/>
          <p:nvPr/>
        </p:nvPicPr>
        <p:blipFill>
          <a:blip r:embed="rId4">
            <a:alphaModFix/>
          </a:blip>
          <a:stretch>
            <a:fillRect/>
          </a:stretch>
        </p:blipFill>
        <p:spPr>
          <a:xfrm>
            <a:off x="6140975" y="3070025"/>
            <a:ext cx="855550" cy="27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256fad27c0_2_3"/>
          <p:cNvSpPr txBox="1"/>
          <p:nvPr>
            <p:ph type="title"/>
          </p:nvPr>
        </p:nvSpPr>
        <p:spPr>
          <a:xfrm>
            <a:off x="457200" y="117475"/>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SMALL BUSINESS SUPPORT from NSW government</a:t>
            </a:r>
            <a:endParaRPr/>
          </a:p>
        </p:txBody>
      </p:sp>
      <p:graphicFrame>
        <p:nvGraphicFramePr>
          <p:cNvPr id="498" name="Google Shape;498;g2256fad27c0_2_3"/>
          <p:cNvGraphicFramePr/>
          <p:nvPr/>
        </p:nvGraphicFramePr>
        <p:xfrm>
          <a:off x="1524000" y="1098475"/>
          <a:ext cx="3000000" cy="3000000"/>
        </p:xfrm>
        <a:graphic>
          <a:graphicData uri="http://schemas.openxmlformats.org/drawingml/2006/table">
            <a:tbl>
              <a:tblPr>
                <a:noFill/>
                <a:tableStyleId>{76CF285C-C2DF-4BF2-BC27-34DD55788E55}</a:tableStyleId>
              </a:tblPr>
              <a:tblGrid>
                <a:gridCol w="2649800"/>
                <a:gridCol w="1372525"/>
                <a:gridCol w="944500"/>
                <a:gridCol w="1604800"/>
              </a:tblGrid>
              <a:tr h="687925">
                <a:tc>
                  <a:txBody>
                    <a:bodyPr/>
                    <a:lstStyle/>
                    <a:p>
                      <a:pPr indent="0" lvl="0" marL="0" rtl="0" algn="ctr">
                        <a:lnSpc>
                          <a:spcPct val="115000"/>
                        </a:lnSpc>
                        <a:spcBef>
                          <a:spcPts val="1200"/>
                        </a:spcBef>
                        <a:spcAft>
                          <a:spcPts val="1200"/>
                        </a:spcAft>
                        <a:buNone/>
                      </a:pPr>
                      <a:r>
                        <a:rPr b="1" lang="en-US" sz="1300">
                          <a:latin typeface="Calibri"/>
                          <a:ea typeface="Calibri"/>
                          <a:cs typeface="Calibri"/>
                          <a:sym typeface="Calibri"/>
                        </a:rPr>
                        <a:t>Support name</a:t>
                      </a:r>
                      <a:endParaRPr b="1"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1300">
                          <a:latin typeface="Calibri"/>
                          <a:ea typeface="Calibri"/>
                          <a:cs typeface="Calibri"/>
                          <a:sym typeface="Calibri"/>
                        </a:rPr>
                        <a:t>Date</a:t>
                      </a:r>
                      <a:endParaRPr b="1"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1300">
                          <a:latin typeface="Calibri"/>
                          <a:ea typeface="Calibri"/>
                          <a:cs typeface="Calibri"/>
                          <a:sym typeface="Calibri"/>
                        </a:rPr>
                        <a:t>P</a:t>
                      </a:r>
                      <a:r>
                        <a:rPr b="1" lang="en-US" sz="1300">
                          <a:latin typeface="Calibri"/>
                          <a:ea typeface="Calibri"/>
                          <a:cs typeface="Calibri"/>
                          <a:sym typeface="Calibri"/>
                        </a:rPr>
                        <a:t>ayment</a:t>
                      </a:r>
                      <a:endParaRPr b="1"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1300">
                          <a:latin typeface="Calibri"/>
                          <a:ea typeface="Calibri"/>
                          <a:cs typeface="Calibri"/>
                          <a:sym typeface="Calibri"/>
                        </a:rPr>
                        <a:t>Turnover</a:t>
                      </a:r>
                      <a:endParaRPr b="1"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94675">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$10,000 small business support grant</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1 June 2020</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$520.8m</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1100">
                          <a:highlight>
                            <a:srgbClr val="FFFF00"/>
                          </a:highlight>
                        </a:rPr>
                        <a:t>Less than 50k</a:t>
                      </a:r>
                      <a:endParaRPr b="1" sz="1100">
                        <a:highlight>
                          <a:srgbClr val="FFFF00"/>
                        </a:high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7925">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$3,000 small business recovery grant</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1 July 2020</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$109.1m</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1100">
                          <a:highlight>
                            <a:srgbClr val="FFFF00"/>
                          </a:highlight>
                        </a:rPr>
                        <a:t>Less than 50k</a:t>
                      </a:r>
                      <a:endParaRPr b="1" sz="1100">
                        <a:highlight>
                          <a:srgbClr val="FFFF00"/>
                        </a:high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7925">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COVID-19 business grant</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19 July 2021</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$2.36b</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1100"/>
                        <a:t>Over 50k</a:t>
                      </a:r>
                      <a:endParaRPr b="1"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7925">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COVID-19 micro-business grant</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26 July 2021</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$781.1m</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1100">
                          <a:highlight>
                            <a:srgbClr val="FFFF00"/>
                          </a:highlight>
                        </a:rPr>
                        <a:t>Less than 50k</a:t>
                      </a:r>
                      <a:endParaRPr b="1" sz="1100">
                        <a:highlight>
                          <a:srgbClr val="FFFF00"/>
                        </a:high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7925">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JobSaver payment</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26 July 2021</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$7.15b</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1100"/>
                        <a:t>Over 50k</a:t>
                      </a:r>
                      <a:endParaRPr b="1" sz="11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7925">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2022 small business support grant</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16 February 2022</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300">
                          <a:latin typeface="Calibri"/>
                          <a:ea typeface="Calibri"/>
                          <a:cs typeface="Calibri"/>
                          <a:sym typeface="Calibri"/>
                        </a:rPr>
                        <a:t>$99.2m</a:t>
                      </a:r>
                      <a:endParaRPr sz="13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1100">
                          <a:highlight>
                            <a:srgbClr val="FFFF00"/>
                          </a:highlight>
                        </a:rPr>
                        <a:t>Less than 50k</a:t>
                      </a:r>
                      <a:endParaRPr b="1" sz="1100">
                        <a:highlight>
                          <a:srgbClr val="FFFF00"/>
                        </a:highlight>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g2256fad27c0_1_211"/>
          <p:cNvSpPr txBox="1"/>
          <p:nvPr>
            <p:ph type="title"/>
          </p:nvPr>
        </p:nvSpPr>
        <p:spPr>
          <a:xfrm>
            <a:off x="154850" y="1301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OF CONTENT</a:t>
            </a:r>
            <a:endParaRPr/>
          </a:p>
        </p:txBody>
      </p:sp>
      <p:pic>
        <p:nvPicPr>
          <p:cNvPr id="505" name="Google Shape;505;g2256fad27c0_1_211"/>
          <p:cNvPicPr preferRelativeResize="0"/>
          <p:nvPr/>
        </p:nvPicPr>
        <p:blipFill>
          <a:blip r:embed="rId3">
            <a:alphaModFix/>
          </a:blip>
          <a:stretch>
            <a:fillRect/>
          </a:stretch>
        </p:blipFill>
        <p:spPr>
          <a:xfrm>
            <a:off x="154850" y="1519175"/>
            <a:ext cx="1467550" cy="4627626"/>
          </a:xfrm>
          <a:prstGeom prst="rect">
            <a:avLst/>
          </a:prstGeom>
          <a:noFill/>
          <a:ln>
            <a:noFill/>
          </a:ln>
        </p:spPr>
      </p:pic>
      <p:pic>
        <p:nvPicPr>
          <p:cNvPr id="506" name="Google Shape;506;g2256fad27c0_1_211"/>
          <p:cNvPicPr preferRelativeResize="0"/>
          <p:nvPr/>
        </p:nvPicPr>
        <p:blipFill>
          <a:blip r:embed="rId4">
            <a:alphaModFix/>
          </a:blip>
          <a:stretch>
            <a:fillRect/>
          </a:stretch>
        </p:blipFill>
        <p:spPr>
          <a:xfrm>
            <a:off x="5038600" y="1519163"/>
            <a:ext cx="1615600" cy="4627625"/>
          </a:xfrm>
          <a:prstGeom prst="rect">
            <a:avLst/>
          </a:prstGeom>
          <a:noFill/>
          <a:ln>
            <a:noFill/>
          </a:ln>
        </p:spPr>
      </p:pic>
      <p:sp>
        <p:nvSpPr>
          <p:cNvPr id="507" name="Google Shape;507;g2256fad27c0_1_211"/>
          <p:cNvSpPr txBox="1"/>
          <p:nvPr/>
        </p:nvSpPr>
        <p:spPr>
          <a:xfrm>
            <a:off x="1622400" y="183667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Business disaster background</a:t>
            </a:r>
            <a:endParaRPr b="1" i="1" sz="2000">
              <a:solidFill>
                <a:srgbClr val="B7B7B7"/>
              </a:solidFill>
              <a:latin typeface="Twentieth Century"/>
              <a:ea typeface="Twentieth Century"/>
              <a:cs typeface="Twentieth Century"/>
              <a:sym typeface="Twentieth Century"/>
            </a:endParaRPr>
          </a:p>
        </p:txBody>
      </p:sp>
      <p:sp>
        <p:nvSpPr>
          <p:cNvPr id="508" name="Google Shape;508;g2256fad27c0_1_211"/>
          <p:cNvSpPr txBox="1"/>
          <p:nvPr/>
        </p:nvSpPr>
        <p:spPr>
          <a:xfrm>
            <a:off x="1622400" y="3586688"/>
            <a:ext cx="4158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Areas where support are needed</a:t>
            </a:r>
            <a:endParaRPr i="1">
              <a:solidFill>
                <a:srgbClr val="B7B7B7"/>
              </a:solidFill>
              <a:latin typeface="Twentieth Century"/>
              <a:ea typeface="Twentieth Century"/>
              <a:cs typeface="Twentieth Century"/>
              <a:sym typeface="Twentieth Century"/>
            </a:endParaRPr>
          </a:p>
        </p:txBody>
      </p:sp>
      <p:sp>
        <p:nvSpPr>
          <p:cNvPr id="509" name="Google Shape;509;g2256fad27c0_1_211"/>
          <p:cNvSpPr txBox="1"/>
          <p:nvPr/>
        </p:nvSpPr>
        <p:spPr>
          <a:xfrm>
            <a:off x="1666850" y="5251425"/>
            <a:ext cx="33273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Serious impact to the businesses </a:t>
            </a:r>
            <a:endParaRPr b="1" i="1" sz="2000">
              <a:solidFill>
                <a:srgbClr val="B7B7B7"/>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t/>
            </a:r>
            <a:endParaRPr b="1" i="1" sz="2000">
              <a:solidFill>
                <a:srgbClr val="B7B7B7"/>
              </a:solidFill>
              <a:latin typeface="Twentieth Century"/>
              <a:ea typeface="Twentieth Century"/>
              <a:cs typeface="Twentieth Century"/>
              <a:sym typeface="Twentieth Century"/>
            </a:endParaRPr>
          </a:p>
        </p:txBody>
      </p:sp>
      <p:sp>
        <p:nvSpPr>
          <p:cNvPr id="510" name="Google Shape;510;g2256fad27c0_1_211"/>
          <p:cNvSpPr txBox="1"/>
          <p:nvPr/>
        </p:nvSpPr>
        <p:spPr>
          <a:xfrm>
            <a:off x="6743100" y="1599663"/>
            <a:ext cx="26544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Small businesses grant from NSW government</a:t>
            </a:r>
            <a:endParaRPr i="1" sz="22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511" name="Google Shape;511;g2256fad27c0_1_211"/>
          <p:cNvSpPr txBox="1"/>
          <p:nvPr/>
        </p:nvSpPr>
        <p:spPr>
          <a:xfrm>
            <a:off x="6654200" y="3001825"/>
            <a:ext cx="2578200" cy="16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400">
                <a:solidFill>
                  <a:schemeClr val="accent1"/>
                </a:solidFill>
                <a:latin typeface="Twentieth Century"/>
                <a:ea typeface="Twentieth Century"/>
                <a:cs typeface="Twentieth Century"/>
                <a:sym typeface="Twentieth Century"/>
              </a:rPr>
              <a:t>S</a:t>
            </a:r>
            <a:r>
              <a:rPr b="1" i="1" lang="en-US" sz="2400">
                <a:solidFill>
                  <a:schemeClr val="accent1"/>
                </a:solidFill>
                <a:latin typeface="Twentieth Century"/>
                <a:ea typeface="Twentieth Century"/>
                <a:cs typeface="Twentieth Century"/>
                <a:sym typeface="Twentieth Century"/>
              </a:rPr>
              <a:t>upport Success Measurement </a:t>
            </a:r>
            <a:endParaRPr b="1" i="1" sz="2400">
              <a:solidFill>
                <a:schemeClr val="accent1"/>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rPr b="1" i="1" lang="en-US" sz="2400">
                <a:solidFill>
                  <a:schemeClr val="accent1"/>
                </a:solidFill>
                <a:latin typeface="Twentieth Century"/>
                <a:ea typeface="Twentieth Century"/>
                <a:cs typeface="Twentieth Century"/>
                <a:sym typeface="Twentieth Century"/>
              </a:rPr>
              <a:t>for small businesses</a:t>
            </a:r>
            <a:endParaRPr b="1" i="1" sz="2400">
              <a:solidFill>
                <a:schemeClr val="accent1"/>
              </a:solidFill>
              <a:latin typeface="Twentieth Century"/>
              <a:ea typeface="Twentieth Century"/>
              <a:cs typeface="Twentieth Century"/>
              <a:sym typeface="Twentieth Century"/>
            </a:endParaRPr>
          </a:p>
        </p:txBody>
      </p:sp>
      <p:sp>
        <p:nvSpPr>
          <p:cNvPr id="512" name="Google Shape;512;g2256fad27c0_1_211"/>
          <p:cNvSpPr txBox="1"/>
          <p:nvPr/>
        </p:nvSpPr>
        <p:spPr>
          <a:xfrm>
            <a:off x="6781200" y="4997425"/>
            <a:ext cx="21081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Recommendations for future support</a:t>
            </a:r>
            <a:endParaRPr b="1" i="1" sz="20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4a0f70830a_1_231"/>
          <p:cNvSpPr txBox="1"/>
          <p:nvPr>
            <p:ph type="title"/>
          </p:nvPr>
        </p:nvSpPr>
        <p:spPr>
          <a:xfrm>
            <a:off x="457200" y="117475"/>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Support Success Measurement for small businesses</a:t>
            </a:r>
            <a:endParaRPr/>
          </a:p>
          <a:p>
            <a:pPr indent="0" lvl="0" marL="0" rtl="0" algn="l">
              <a:spcBef>
                <a:spcPts val="0"/>
              </a:spcBef>
              <a:spcAft>
                <a:spcPts val="0"/>
              </a:spcAft>
              <a:buNone/>
            </a:pPr>
            <a:r>
              <a:t/>
            </a:r>
            <a:endParaRPr/>
          </a:p>
        </p:txBody>
      </p:sp>
      <p:sp>
        <p:nvSpPr>
          <p:cNvPr id="519" name="Google Shape;519;g24a0f70830a_1_231"/>
          <p:cNvSpPr txBox="1"/>
          <p:nvPr>
            <p:ph idx="1" type="body"/>
          </p:nvPr>
        </p:nvSpPr>
        <p:spPr>
          <a:xfrm>
            <a:off x="58900" y="1115000"/>
            <a:ext cx="8979900" cy="5927700"/>
          </a:xfrm>
          <a:prstGeom prst="rect">
            <a:avLst/>
          </a:prstGeom>
        </p:spPr>
        <p:txBody>
          <a:bodyPr anchorCtr="0" anchor="t" bIns="45700" lIns="91425" spcFirstLastPara="1" rIns="91425" wrap="square" tIns="45700">
            <a:normAutofit fontScale="85000" lnSpcReduction="10000"/>
          </a:bodyPr>
          <a:lstStyle/>
          <a:p>
            <a:pPr indent="-358140" lvl="0" marL="457200" rtl="0" algn="l">
              <a:spcBef>
                <a:spcPts val="480"/>
              </a:spcBef>
              <a:spcAft>
                <a:spcPts val="0"/>
              </a:spcAft>
              <a:buSzPct val="100000"/>
              <a:buChar char="-"/>
            </a:pPr>
            <a:r>
              <a:rPr b="1" lang="en-US"/>
              <a:t>Assumptions</a:t>
            </a:r>
            <a:endParaRPr b="1"/>
          </a:p>
          <a:p>
            <a:pPr indent="-347344" lvl="0" marL="914400" rtl="0" algn="l">
              <a:lnSpc>
                <a:spcPct val="150000"/>
              </a:lnSpc>
              <a:spcBef>
                <a:spcPts val="0"/>
              </a:spcBef>
              <a:spcAft>
                <a:spcPts val="0"/>
              </a:spcAft>
              <a:buSzPct val="100000"/>
              <a:buChar char="●"/>
            </a:pPr>
            <a:r>
              <a:rPr lang="en-US" sz="2200"/>
              <a:t>0-50k turnover range represents the small businesses</a:t>
            </a:r>
            <a:endParaRPr sz="2200"/>
          </a:p>
          <a:p>
            <a:pPr indent="-347344" lvl="0" marL="914400" rtl="0" algn="l">
              <a:lnSpc>
                <a:spcPct val="150000"/>
              </a:lnSpc>
              <a:spcBef>
                <a:spcPts val="0"/>
              </a:spcBef>
              <a:spcAft>
                <a:spcPts val="0"/>
              </a:spcAft>
              <a:buSzPct val="100000"/>
              <a:buChar char="●"/>
            </a:pPr>
            <a:r>
              <a:rPr lang="en-US" sz="2200"/>
              <a:t>All the small businesses received small business grants </a:t>
            </a:r>
            <a:endParaRPr sz="2200"/>
          </a:p>
          <a:p>
            <a:pPr indent="-347344" lvl="0" marL="914400" rtl="0" algn="l">
              <a:lnSpc>
                <a:spcPct val="150000"/>
              </a:lnSpc>
              <a:spcBef>
                <a:spcPts val="0"/>
              </a:spcBef>
              <a:spcAft>
                <a:spcPts val="0"/>
              </a:spcAft>
              <a:buSzPct val="100000"/>
              <a:buChar char="●"/>
            </a:pPr>
            <a:r>
              <a:rPr lang="en-US" sz="2200"/>
              <a:t>The data in the current year June represents the effect of the support applied during the last year June to the current year June</a:t>
            </a:r>
            <a:endParaRPr sz="2200"/>
          </a:p>
          <a:p>
            <a:pPr indent="-347344" lvl="0" marL="914400" rtl="0" algn="l">
              <a:lnSpc>
                <a:spcPct val="150000"/>
              </a:lnSpc>
              <a:spcBef>
                <a:spcPts val="0"/>
              </a:spcBef>
              <a:spcAft>
                <a:spcPts val="0"/>
              </a:spcAft>
              <a:buClr>
                <a:schemeClr val="accent1"/>
              </a:buClr>
              <a:buSzPct val="100000"/>
              <a:buChar char="●"/>
            </a:pPr>
            <a:r>
              <a:rPr lang="en-US" sz="2200">
                <a:solidFill>
                  <a:schemeClr val="accent1"/>
                </a:solidFill>
              </a:rPr>
              <a:t>Business close rate </a:t>
            </a:r>
            <a:r>
              <a:rPr b="1" lang="en-US" sz="2200">
                <a:solidFill>
                  <a:schemeClr val="accent1"/>
                </a:solidFill>
              </a:rPr>
              <a:t>(the counts of the businesses in the current year comparing to the last year) </a:t>
            </a:r>
            <a:r>
              <a:rPr lang="en-US" sz="2200">
                <a:solidFill>
                  <a:schemeClr val="accent1"/>
                </a:solidFill>
              </a:rPr>
              <a:t>is used as the support success measurement criteria</a:t>
            </a:r>
            <a:endParaRPr sz="2200">
              <a:solidFill>
                <a:schemeClr val="accent1"/>
              </a:solidFill>
            </a:endParaRPr>
          </a:p>
          <a:p>
            <a:pPr indent="-347344" lvl="0" marL="914400" rtl="0" algn="l">
              <a:lnSpc>
                <a:spcPct val="150000"/>
              </a:lnSpc>
              <a:spcBef>
                <a:spcPts val="0"/>
              </a:spcBef>
              <a:spcAft>
                <a:spcPts val="0"/>
              </a:spcAft>
              <a:buClr>
                <a:schemeClr val="accent1"/>
              </a:buClr>
              <a:buSzPct val="100000"/>
              <a:buChar char="●"/>
            </a:pPr>
            <a:r>
              <a:rPr lang="en-US" sz="2200">
                <a:solidFill>
                  <a:schemeClr val="accent1"/>
                </a:solidFill>
              </a:rPr>
              <a:t>The change of the business close rate are all contributed by the business grant support (not consider about the new entry and other exit reasons)</a:t>
            </a:r>
            <a:endParaRPr sz="2200">
              <a:solidFill>
                <a:schemeClr val="accent1"/>
              </a:solidFill>
            </a:endParaRPr>
          </a:p>
          <a:p>
            <a:pPr indent="0" lvl="0" marL="0" rtl="0" algn="l">
              <a:spcBef>
                <a:spcPts val="480"/>
              </a:spcBef>
              <a:spcAft>
                <a:spcPts val="0"/>
              </a:spcAft>
              <a:buNone/>
            </a:pPr>
            <a:r>
              <a:t/>
            </a:r>
            <a:endParaRPr/>
          </a:p>
          <a:p>
            <a:pPr indent="-358140" lvl="0" marL="457200" rtl="0" algn="l">
              <a:spcBef>
                <a:spcPts val="480"/>
              </a:spcBef>
              <a:spcAft>
                <a:spcPts val="0"/>
              </a:spcAft>
              <a:buSzPct val="100000"/>
              <a:buChar char="-"/>
            </a:pPr>
            <a:r>
              <a:rPr b="1" lang="en-US"/>
              <a:t>Method </a:t>
            </a:r>
            <a:endParaRPr b="1"/>
          </a:p>
          <a:p>
            <a:pPr indent="-347344" lvl="0" marL="914400" rtl="0" algn="l">
              <a:lnSpc>
                <a:spcPct val="150000"/>
              </a:lnSpc>
              <a:spcBef>
                <a:spcPts val="0"/>
              </a:spcBef>
              <a:spcAft>
                <a:spcPts val="0"/>
              </a:spcAft>
              <a:buSzPct val="100000"/>
              <a:buChar char="●"/>
            </a:pPr>
            <a:r>
              <a:rPr lang="en-US" sz="2200"/>
              <a:t>Measure the support success using visualizations </a:t>
            </a:r>
            <a:endParaRPr sz="2200"/>
          </a:p>
          <a:p>
            <a:pPr indent="-347344" lvl="1" marL="1371600" rtl="0" algn="l">
              <a:lnSpc>
                <a:spcPct val="150000"/>
              </a:lnSpc>
              <a:spcBef>
                <a:spcPts val="0"/>
              </a:spcBef>
              <a:spcAft>
                <a:spcPts val="0"/>
              </a:spcAft>
              <a:buSzPct val="110000"/>
              <a:buChar char="○"/>
            </a:pPr>
            <a:r>
              <a:rPr lang="en-US"/>
              <a:t>The region clusters where have severe business close problems </a:t>
            </a:r>
            <a:endParaRPr/>
          </a:p>
          <a:p>
            <a:pPr indent="-358139" lvl="0" marL="1828800" rtl="0" algn="l">
              <a:lnSpc>
                <a:spcPct val="150000"/>
              </a:lnSpc>
              <a:spcBef>
                <a:spcPts val="0"/>
              </a:spcBef>
              <a:spcAft>
                <a:spcPts val="0"/>
              </a:spcAft>
              <a:buSzPct val="120000"/>
              <a:buChar char="❏"/>
            </a:pPr>
            <a:r>
              <a:rPr lang="en-US" sz="2000"/>
              <a:t>The industries of these regions have</a:t>
            </a:r>
            <a:endParaRPr/>
          </a:p>
          <a:p>
            <a:pPr indent="0" lvl="0" marL="0" rtl="0" algn="l">
              <a:spcBef>
                <a:spcPts val="48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4a0f70830a_0_48"/>
          <p:cNvSpPr txBox="1"/>
          <p:nvPr>
            <p:ph type="title"/>
          </p:nvPr>
        </p:nvSpPr>
        <p:spPr>
          <a:xfrm>
            <a:off x="457200" y="117475"/>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Support Success Measurement for small businesses</a:t>
            </a:r>
            <a:endParaRPr/>
          </a:p>
        </p:txBody>
      </p:sp>
      <p:sp>
        <p:nvSpPr>
          <p:cNvPr id="526" name="Google Shape;526;g24a0f70830a_0_48"/>
          <p:cNvSpPr txBox="1"/>
          <p:nvPr>
            <p:ph idx="1" type="body"/>
          </p:nvPr>
        </p:nvSpPr>
        <p:spPr>
          <a:xfrm>
            <a:off x="58900" y="1115000"/>
            <a:ext cx="8979900" cy="5927700"/>
          </a:xfrm>
          <a:prstGeom prst="rect">
            <a:avLst/>
          </a:prstGeom>
        </p:spPr>
        <p:txBody>
          <a:bodyPr anchorCtr="0" anchor="t" bIns="45700" lIns="91425" spcFirstLastPara="1" rIns="91425" wrap="square" tIns="45700">
            <a:normAutofit/>
          </a:bodyPr>
          <a:lstStyle/>
          <a:p>
            <a:pPr indent="457200" lvl="0" marL="0" rtl="0" algn="l">
              <a:spcBef>
                <a:spcPts val="480"/>
              </a:spcBef>
              <a:spcAft>
                <a:spcPts val="0"/>
              </a:spcAft>
              <a:buNone/>
            </a:pPr>
            <a:r>
              <a:rPr b="1" lang="en-US"/>
              <a:t>The regions clusters </a:t>
            </a:r>
            <a:r>
              <a:rPr b="1" lang="en-US" sz="2100">
                <a:solidFill>
                  <a:srgbClr val="202124"/>
                </a:solidFill>
                <a:highlight>
                  <a:srgbClr val="F8F9FA"/>
                </a:highlight>
                <a:latin typeface="Arial"/>
                <a:ea typeface="Arial"/>
                <a:cs typeface="Arial"/>
                <a:sym typeface="Arial"/>
              </a:rPr>
              <a:t>deteriorate</a:t>
            </a:r>
            <a:r>
              <a:rPr lang="en-US" sz="2100">
                <a:solidFill>
                  <a:srgbClr val="202124"/>
                </a:solidFill>
                <a:highlight>
                  <a:srgbClr val="F8F9FA"/>
                </a:highlight>
                <a:latin typeface="Arial"/>
                <a:ea typeface="Arial"/>
                <a:cs typeface="Arial"/>
                <a:sym typeface="Arial"/>
              </a:rPr>
              <a:t> </a:t>
            </a:r>
            <a:r>
              <a:rPr b="1" lang="en-US" sz="2100">
                <a:solidFill>
                  <a:srgbClr val="202124"/>
                </a:solidFill>
                <a:highlight>
                  <a:srgbClr val="F8F9FA"/>
                </a:highlight>
                <a:latin typeface="Arial"/>
                <a:ea typeface="Arial"/>
                <a:cs typeface="Arial"/>
                <a:sym typeface="Arial"/>
              </a:rPr>
              <a:t>in</a:t>
            </a:r>
            <a:r>
              <a:rPr lang="en-US" sz="2100">
                <a:solidFill>
                  <a:srgbClr val="202124"/>
                </a:solidFill>
                <a:highlight>
                  <a:srgbClr val="F8F9FA"/>
                </a:highlight>
                <a:latin typeface="Arial"/>
                <a:ea typeface="Arial"/>
                <a:cs typeface="Arial"/>
                <a:sym typeface="Arial"/>
              </a:rPr>
              <a:t> </a:t>
            </a:r>
            <a:r>
              <a:rPr b="1" lang="en-US"/>
              <a:t>2022 compared to 2021</a:t>
            </a:r>
            <a:endParaRPr b="1"/>
          </a:p>
          <a:p>
            <a:pPr indent="0" lvl="0" marL="0" rtl="0" algn="l">
              <a:spcBef>
                <a:spcPts val="480"/>
              </a:spcBef>
              <a:spcAft>
                <a:spcPts val="0"/>
              </a:spcAft>
              <a:buNone/>
            </a:pPr>
            <a:r>
              <a:t/>
            </a:r>
            <a:endParaRPr b="1"/>
          </a:p>
          <a:p>
            <a:pPr indent="0" lvl="0" marL="0" rtl="0" algn="l">
              <a:spcBef>
                <a:spcPts val="480"/>
              </a:spcBef>
              <a:spcAft>
                <a:spcPts val="0"/>
              </a:spcAft>
              <a:buNone/>
            </a:pPr>
            <a:r>
              <a:rPr lang="en-US"/>
              <a:t>     </a:t>
            </a:r>
            <a:endParaRPr/>
          </a:p>
        </p:txBody>
      </p:sp>
      <p:pic>
        <p:nvPicPr>
          <p:cNvPr id="527" name="Google Shape;527;g24a0f70830a_0_48"/>
          <p:cNvPicPr preferRelativeResize="0"/>
          <p:nvPr/>
        </p:nvPicPr>
        <p:blipFill>
          <a:blip r:embed="rId3">
            <a:alphaModFix/>
          </a:blip>
          <a:stretch>
            <a:fillRect/>
          </a:stretch>
        </p:blipFill>
        <p:spPr>
          <a:xfrm>
            <a:off x="162946" y="3204601"/>
            <a:ext cx="4579249" cy="3209675"/>
          </a:xfrm>
          <a:prstGeom prst="rect">
            <a:avLst/>
          </a:prstGeom>
          <a:noFill/>
          <a:ln>
            <a:noFill/>
          </a:ln>
        </p:spPr>
      </p:pic>
      <p:pic>
        <p:nvPicPr>
          <p:cNvPr id="528" name="Google Shape;528;g24a0f70830a_0_48"/>
          <p:cNvPicPr preferRelativeResize="0"/>
          <p:nvPr/>
        </p:nvPicPr>
        <p:blipFill>
          <a:blip r:embed="rId4">
            <a:alphaModFix/>
          </a:blip>
          <a:stretch>
            <a:fillRect/>
          </a:stretch>
        </p:blipFill>
        <p:spPr>
          <a:xfrm>
            <a:off x="4546600" y="3219575"/>
            <a:ext cx="4249074" cy="3302175"/>
          </a:xfrm>
          <a:prstGeom prst="rect">
            <a:avLst/>
          </a:prstGeom>
          <a:noFill/>
          <a:ln>
            <a:noFill/>
          </a:ln>
        </p:spPr>
      </p:pic>
      <p:sp>
        <p:nvSpPr>
          <p:cNvPr id="529" name="Google Shape;529;g24a0f70830a_0_48"/>
          <p:cNvSpPr/>
          <p:nvPr/>
        </p:nvSpPr>
        <p:spPr>
          <a:xfrm>
            <a:off x="3012275" y="3293625"/>
            <a:ext cx="1066200" cy="9174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0" name="Google Shape;530;g24a0f70830a_0_48"/>
          <p:cNvSpPr/>
          <p:nvPr/>
        </p:nvSpPr>
        <p:spPr>
          <a:xfrm>
            <a:off x="2758275" y="5490050"/>
            <a:ext cx="427500" cy="9174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1" name="Google Shape;531;g24a0f70830a_0_48"/>
          <p:cNvSpPr/>
          <p:nvPr/>
        </p:nvSpPr>
        <p:spPr>
          <a:xfrm>
            <a:off x="7148450" y="3204600"/>
            <a:ext cx="1066200" cy="9936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2" name="Google Shape;532;g24a0f70830a_0_48"/>
          <p:cNvSpPr/>
          <p:nvPr/>
        </p:nvSpPr>
        <p:spPr>
          <a:xfrm>
            <a:off x="7007100" y="5451950"/>
            <a:ext cx="513000" cy="9936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33" name="Google Shape;533;g24a0f70830a_0_48"/>
          <p:cNvPicPr preferRelativeResize="0"/>
          <p:nvPr/>
        </p:nvPicPr>
        <p:blipFill>
          <a:blip r:embed="rId5">
            <a:alphaModFix/>
          </a:blip>
          <a:stretch>
            <a:fillRect/>
          </a:stretch>
        </p:blipFill>
        <p:spPr>
          <a:xfrm>
            <a:off x="2579450" y="2439350"/>
            <a:ext cx="1783750" cy="701575"/>
          </a:xfrm>
          <a:prstGeom prst="rect">
            <a:avLst/>
          </a:prstGeom>
          <a:noFill/>
          <a:ln>
            <a:noFill/>
          </a:ln>
        </p:spPr>
      </p:pic>
      <p:pic>
        <p:nvPicPr>
          <p:cNvPr id="534" name="Google Shape;534;g24a0f70830a_0_48"/>
          <p:cNvPicPr preferRelativeResize="0"/>
          <p:nvPr/>
        </p:nvPicPr>
        <p:blipFill>
          <a:blip r:embed="rId6">
            <a:alphaModFix/>
          </a:blip>
          <a:stretch>
            <a:fillRect/>
          </a:stretch>
        </p:blipFill>
        <p:spPr>
          <a:xfrm>
            <a:off x="6417100" y="2405475"/>
            <a:ext cx="1797550" cy="769325"/>
          </a:xfrm>
          <a:prstGeom prst="rect">
            <a:avLst/>
          </a:prstGeom>
          <a:noFill/>
          <a:ln>
            <a:noFill/>
          </a:ln>
        </p:spPr>
      </p:pic>
      <p:sp>
        <p:nvSpPr>
          <p:cNvPr id="535" name="Google Shape;535;g24a0f70830a_0_48"/>
          <p:cNvSpPr txBox="1"/>
          <p:nvPr/>
        </p:nvSpPr>
        <p:spPr>
          <a:xfrm>
            <a:off x="239150" y="1858475"/>
            <a:ext cx="5036100" cy="517200"/>
          </a:xfrm>
          <a:prstGeom prst="rect">
            <a:avLst/>
          </a:prstGeom>
          <a:noFill/>
          <a:ln>
            <a:noFill/>
          </a:ln>
        </p:spPr>
        <p:txBody>
          <a:bodyPr anchorCtr="0" anchor="t" bIns="91425" lIns="91425" spcFirstLastPara="1" rIns="91425" wrap="square" tIns="91425">
            <a:spAutoFit/>
          </a:bodyPr>
          <a:lstStyle/>
          <a:p>
            <a:pPr indent="457200" lvl="0" marL="0" rtl="0" algn="l">
              <a:lnSpc>
                <a:spcPct val="90000"/>
              </a:lnSpc>
              <a:spcBef>
                <a:spcPts val="480"/>
              </a:spcBef>
              <a:spcAft>
                <a:spcPts val="0"/>
              </a:spcAft>
              <a:buNone/>
            </a:pPr>
            <a:r>
              <a:rPr lang="en-US" sz="2400">
                <a:solidFill>
                  <a:schemeClr val="dk1"/>
                </a:solidFill>
                <a:latin typeface="Twentieth Century"/>
                <a:ea typeface="Twentieth Century"/>
                <a:cs typeface="Twentieth Century"/>
                <a:sym typeface="Twentieth Century"/>
              </a:rPr>
              <a:t>Business close rate in 2021</a:t>
            </a:r>
            <a:endParaRPr/>
          </a:p>
        </p:txBody>
      </p:sp>
      <p:sp>
        <p:nvSpPr>
          <p:cNvPr id="536" name="Google Shape;536;g24a0f70830a_0_48"/>
          <p:cNvSpPr txBox="1"/>
          <p:nvPr/>
        </p:nvSpPr>
        <p:spPr>
          <a:xfrm>
            <a:off x="4305475" y="1858475"/>
            <a:ext cx="5036100" cy="517200"/>
          </a:xfrm>
          <a:prstGeom prst="rect">
            <a:avLst/>
          </a:prstGeom>
          <a:noFill/>
          <a:ln>
            <a:noFill/>
          </a:ln>
        </p:spPr>
        <p:txBody>
          <a:bodyPr anchorCtr="0" anchor="t" bIns="91425" lIns="91425" spcFirstLastPara="1" rIns="91425" wrap="square" tIns="91425">
            <a:spAutoFit/>
          </a:bodyPr>
          <a:lstStyle/>
          <a:p>
            <a:pPr indent="457200" lvl="0" marL="0" rtl="0" algn="l">
              <a:lnSpc>
                <a:spcPct val="90000"/>
              </a:lnSpc>
              <a:spcBef>
                <a:spcPts val="480"/>
              </a:spcBef>
              <a:spcAft>
                <a:spcPts val="0"/>
              </a:spcAft>
              <a:buNone/>
            </a:pPr>
            <a:r>
              <a:rPr lang="en-US" sz="2400">
                <a:solidFill>
                  <a:schemeClr val="dk1"/>
                </a:solidFill>
                <a:latin typeface="Twentieth Century"/>
                <a:ea typeface="Twentieth Century"/>
                <a:cs typeface="Twentieth Century"/>
                <a:sym typeface="Twentieth Century"/>
              </a:rPr>
              <a:t>Business close rate in 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4846c3088c_1_134"/>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COVID19 - GLOBAL EPIDEMIC OUTBREAK</a:t>
            </a:r>
            <a:endParaRPr/>
          </a:p>
        </p:txBody>
      </p:sp>
      <p:sp>
        <p:nvSpPr>
          <p:cNvPr id="163" name="Google Shape;163;g24846c3088c_1_134"/>
          <p:cNvSpPr txBox="1"/>
          <p:nvPr>
            <p:ph idx="1" type="body"/>
          </p:nvPr>
        </p:nvSpPr>
        <p:spPr>
          <a:xfrm>
            <a:off x="457200" y="1358900"/>
            <a:ext cx="4254600" cy="2267400"/>
          </a:xfrm>
          <a:prstGeom prst="rect">
            <a:avLst/>
          </a:prstGeom>
          <a:noFill/>
          <a:ln>
            <a:noFill/>
          </a:ln>
        </p:spPr>
        <p:txBody>
          <a:bodyPr anchorCtr="0" anchor="t" bIns="45700" lIns="91425" spcFirstLastPara="1" rIns="91425" wrap="square" tIns="45700">
            <a:normAutofit/>
          </a:bodyPr>
          <a:lstStyle/>
          <a:p>
            <a:pPr indent="-368300" lvl="0" marL="457200" rtl="0" algn="l">
              <a:lnSpc>
                <a:spcPct val="150000"/>
              </a:lnSpc>
              <a:spcBef>
                <a:spcPts val="0"/>
              </a:spcBef>
              <a:spcAft>
                <a:spcPts val="0"/>
              </a:spcAft>
              <a:buSzPts val="2200"/>
              <a:buChar char="❏"/>
            </a:pPr>
            <a:r>
              <a:rPr lang="en-US" sz="2200"/>
              <a:t>Differently from other epidemics, COVID-19 remains</a:t>
            </a:r>
            <a:endParaRPr sz="2200"/>
          </a:p>
          <a:p>
            <a:pPr indent="0" lvl="0" marL="457200" rtl="0" algn="l">
              <a:lnSpc>
                <a:spcPct val="150000"/>
              </a:lnSpc>
              <a:spcBef>
                <a:spcPts val="0"/>
              </a:spcBef>
              <a:spcAft>
                <a:spcPts val="0"/>
              </a:spcAft>
              <a:buNone/>
            </a:pPr>
            <a:r>
              <a:rPr lang="en-US" sz="2200"/>
              <a:t>the </a:t>
            </a:r>
            <a:r>
              <a:rPr lang="en-US" sz="2200"/>
              <a:t>world</a:t>
            </a:r>
            <a:r>
              <a:rPr lang="en-US" sz="2200"/>
              <a:t>’s </a:t>
            </a:r>
            <a:r>
              <a:rPr lang="en-US" sz="2200"/>
              <a:t>deadliest</a:t>
            </a:r>
            <a:r>
              <a:rPr lang="en-US" sz="2200"/>
              <a:t> epidemic</a:t>
            </a:r>
            <a:endParaRPr sz="2200"/>
          </a:p>
          <a:p>
            <a:pPr indent="0" lvl="0" marL="457200" rtl="0" algn="l">
              <a:lnSpc>
                <a:spcPct val="150000"/>
              </a:lnSpc>
              <a:spcBef>
                <a:spcPts val="0"/>
              </a:spcBef>
              <a:spcAft>
                <a:spcPts val="0"/>
              </a:spcAft>
              <a:buNone/>
            </a:pPr>
            <a:r>
              <a:rPr lang="en-US" sz="2200"/>
              <a:t>outbreaks.</a:t>
            </a:r>
            <a:endParaRPr/>
          </a:p>
        </p:txBody>
      </p:sp>
      <p:pic>
        <p:nvPicPr>
          <p:cNvPr id="164" name="Google Shape;164;g24846c3088c_1_134"/>
          <p:cNvPicPr preferRelativeResize="0"/>
          <p:nvPr/>
        </p:nvPicPr>
        <p:blipFill>
          <a:blip r:embed="rId3">
            <a:alphaModFix/>
          </a:blip>
          <a:stretch>
            <a:fillRect/>
          </a:stretch>
        </p:blipFill>
        <p:spPr>
          <a:xfrm>
            <a:off x="5031775" y="1328075"/>
            <a:ext cx="3655026" cy="4711725"/>
          </a:xfrm>
          <a:prstGeom prst="rect">
            <a:avLst/>
          </a:prstGeom>
          <a:noFill/>
          <a:ln>
            <a:noFill/>
          </a:ln>
        </p:spPr>
      </p:pic>
      <p:sp>
        <p:nvSpPr>
          <p:cNvPr id="165" name="Google Shape;165;g24846c3088c_1_134"/>
          <p:cNvSpPr txBox="1"/>
          <p:nvPr/>
        </p:nvSpPr>
        <p:spPr>
          <a:xfrm>
            <a:off x="435150" y="3811350"/>
            <a:ext cx="4298700" cy="15393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dk1"/>
              </a:buClr>
              <a:buSzPts val="2200"/>
              <a:buFont typeface="Merriweather Sans"/>
              <a:buChar char="❏"/>
            </a:pPr>
            <a:r>
              <a:rPr lang="en-US" sz="2200">
                <a:solidFill>
                  <a:schemeClr val="dk1"/>
                </a:solidFill>
                <a:latin typeface="Twentieth Century"/>
                <a:ea typeface="Twentieth Century"/>
                <a:cs typeface="Twentieth Century"/>
                <a:sym typeface="Twentieth Century"/>
              </a:rPr>
              <a:t>It comes along with a systemic </a:t>
            </a:r>
            <a:endParaRPr sz="2200">
              <a:solidFill>
                <a:schemeClr val="dk1"/>
              </a:solidFill>
              <a:latin typeface="Twentieth Century"/>
              <a:ea typeface="Twentieth Century"/>
              <a:cs typeface="Twentieth Century"/>
              <a:sym typeface="Twentieth Century"/>
            </a:endParaRPr>
          </a:p>
          <a:p>
            <a:pPr indent="457200" lvl="0" marL="0" rtl="0" algn="l">
              <a:lnSpc>
                <a:spcPct val="150000"/>
              </a:lnSpc>
              <a:spcBef>
                <a:spcPts val="0"/>
              </a:spcBef>
              <a:spcAft>
                <a:spcPts val="0"/>
              </a:spcAft>
              <a:buClr>
                <a:schemeClr val="dk1"/>
              </a:buClr>
              <a:buSzPts val="1100"/>
              <a:buFont typeface="Arial"/>
              <a:buNone/>
            </a:pPr>
            <a:r>
              <a:rPr lang="en-US" sz="2200">
                <a:solidFill>
                  <a:schemeClr val="dk1"/>
                </a:solidFill>
                <a:latin typeface="Twentieth Century"/>
                <a:ea typeface="Twentieth Century"/>
                <a:cs typeface="Twentieth Century"/>
                <a:sym typeface="Twentieth Century"/>
              </a:rPr>
              <a:t>global healthcare crisis, financial </a:t>
            </a:r>
            <a:endParaRPr sz="2200">
              <a:solidFill>
                <a:schemeClr val="dk1"/>
              </a:solidFill>
              <a:latin typeface="Twentieth Century"/>
              <a:ea typeface="Twentieth Century"/>
              <a:cs typeface="Twentieth Century"/>
              <a:sym typeface="Twentieth Century"/>
            </a:endParaRPr>
          </a:p>
          <a:p>
            <a:pPr indent="457200" lvl="0" marL="0" rtl="0" algn="l">
              <a:lnSpc>
                <a:spcPct val="150000"/>
              </a:lnSpc>
              <a:spcBef>
                <a:spcPts val="0"/>
              </a:spcBef>
              <a:spcAft>
                <a:spcPts val="0"/>
              </a:spcAft>
              <a:buClr>
                <a:schemeClr val="dk1"/>
              </a:buClr>
              <a:buSzPts val="1100"/>
              <a:buFont typeface="Arial"/>
              <a:buNone/>
            </a:pPr>
            <a:r>
              <a:rPr lang="en-US" sz="2200">
                <a:solidFill>
                  <a:schemeClr val="dk1"/>
                </a:solidFill>
                <a:latin typeface="Twentieth Century"/>
                <a:ea typeface="Twentieth Century"/>
                <a:cs typeface="Twentieth Century"/>
                <a:sym typeface="Twentieth Century"/>
              </a:rPr>
              <a:t>crisis and economic downturn.</a:t>
            </a:r>
            <a:endParaRPr>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4a0f70830a_0_60"/>
          <p:cNvSpPr txBox="1"/>
          <p:nvPr>
            <p:ph type="title"/>
          </p:nvPr>
        </p:nvSpPr>
        <p:spPr>
          <a:xfrm>
            <a:off x="457200" y="117475"/>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Support Success Measurement for small businesses</a:t>
            </a:r>
            <a:endParaRPr/>
          </a:p>
        </p:txBody>
      </p:sp>
      <p:sp>
        <p:nvSpPr>
          <p:cNvPr id="543" name="Google Shape;543;g24a0f70830a_0_60"/>
          <p:cNvSpPr txBox="1"/>
          <p:nvPr>
            <p:ph idx="1" type="body"/>
          </p:nvPr>
        </p:nvSpPr>
        <p:spPr>
          <a:xfrm>
            <a:off x="58900" y="1115000"/>
            <a:ext cx="8979900" cy="5927700"/>
          </a:xfrm>
          <a:prstGeom prst="rect">
            <a:avLst/>
          </a:prstGeom>
        </p:spPr>
        <p:txBody>
          <a:bodyPr anchorCtr="0" anchor="t" bIns="45700" lIns="91425" spcFirstLastPara="1" rIns="91425" wrap="square" tIns="45700">
            <a:normAutofit/>
          </a:bodyPr>
          <a:lstStyle/>
          <a:p>
            <a:pPr indent="457200" lvl="0" marL="0" rtl="0" algn="l">
              <a:spcBef>
                <a:spcPts val="480"/>
              </a:spcBef>
              <a:spcAft>
                <a:spcPts val="0"/>
              </a:spcAft>
              <a:buNone/>
            </a:pPr>
            <a:r>
              <a:rPr b="1" lang="en-US"/>
              <a:t>North East </a:t>
            </a:r>
            <a:r>
              <a:rPr b="1" lang="en-US"/>
              <a:t>regions</a:t>
            </a:r>
            <a:r>
              <a:rPr b="1" lang="en-US"/>
              <a:t> close rate by </a:t>
            </a:r>
            <a:r>
              <a:rPr b="1" lang="en-US"/>
              <a:t>industries</a:t>
            </a:r>
            <a:r>
              <a:rPr b="1" lang="en-US"/>
              <a:t> in 2021, 2022</a:t>
            </a:r>
            <a:endParaRPr b="1"/>
          </a:p>
          <a:p>
            <a:pPr indent="0" lvl="0" marL="0" rtl="0" algn="l">
              <a:spcBef>
                <a:spcPts val="480"/>
              </a:spcBef>
              <a:spcAft>
                <a:spcPts val="0"/>
              </a:spcAft>
              <a:buNone/>
            </a:pPr>
            <a:r>
              <a:t/>
            </a:r>
            <a:endParaRPr b="1"/>
          </a:p>
          <a:p>
            <a:pPr indent="0" lvl="0" marL="0" rtl="0" algn="l">
              <a:spcBef>
                <a:spcPts val="480"/>
              </a:spcBef>
              <a:spcAft>
                <a:spcPts val="0"/>
              </a:spcAft>
              <a:buNone/>
            </a:pPr>
            <a:r>
              <a:t/>
            </a:r>
            <a:endParaRPr/>
          </a:p>
        </p:txBody>
      </p:sp>
      <p:pic>
        <p:nvPicPr>
          <p:cNvPr id="544" name="Google Shape;544;g24a0f70830a_0_60"/>
          <p:cNvPicPr preferRelativeResize="0"/>
          <p:nvPr/>
        </p:nvPicPr>
        <p:blipFill>
          <a:blip r:embed="rId3">
            <a:alphaModFix/>
          </a:blip>
          <a:stretch>
            <a:fillRect/>
          </a:stretch>
        </p:blipFill>
        <p:spPr>
          <a:xfrm>
            <a:off x="688174" y="2083675"/>
            <a:ext cx="1923025" cy="1911500"/>
          </a:xfrm>
          <a:prstGeom prst="rect">
            <a:avLst/>
          </a:prstGeom>
          <a:noFill/>
          <a:ln>
            <a:noFill/>
          </a:ln>
        </p:spPr>
      </p:pic>
      <p:pic>
        <p:nvPicPr>
          <p:cNvPr id="545" name="Google Shape;545;g24a0f70830a_0_60"/>
          <p:cNvPicPr preferRelativeResize="0"/>
          <p:nvPr/>
        </p:nvPicPr>
        <p:blipFill>
          <a:blip r:embed="rId4">
            <a:alphaModFix/>
          </a:blip>
          <a:stretch>
            <a:fillRect/>
          </a:stretch>
        </p:blipFill>
        <p:spPr>
          <a:xfrm>
            <a:off x="688175" y="4232175"/>
            <a:ext cx="1780898" cy="1911500"/>
          </a:xfrm>
          <a:prstGeom prst="rect">
            <a:avLst/>
          </a:prstGeom>
          <a:noFill/>
          <a:ln>
            <a:noFill/>
          </a:ln>
        </p:spPr>
      </p:pic>
      <p:graphicFrame>
        <p:nvGraphicFramePr>
          <p:cNvPr id="546" name="Google Shape;546;g24a0f70830a_0_60"/>
          <p:cNvGraphicFramePr/>
          <p:nvPr/>
        </p:nvGraphicFramePr>
        <p:xfrm>
          <a:off x="3027000" y="2169050"/>
          <a:ext cx="3000000" cy="3000000"/>
        </p:xfrm>
        <a:graphic>
          <a:graphicData uri="http://schemas.openxmlformats.org/drawingml/2006/table">
            <a:tbl>
              <a:tblPr>
                <a:noFill/>
                <a:tableStyleId>{76CF285C-C2DF-4BF2-BC27-34DD55788E55}</a:tableStyleId>
              </a:tblPr>
              <a:tblGrid>
                <a:gridCol w="2485875"/>
                <a:gridCol w="1252650"/>
                <a:gridCol w="1252650"/>
              </a:tblGrid>
              <a:tr h="766475">
                <a:tc>
                  <a:txBody>
                    <a:bodyPr/>
                    <a:lstStyle/>
                    <a:p>
                      <a:pPr indent="0" lvl="0" marL="0" rtl="0" algn="ctr">
                        <a:lnSpc>
                          <a:spcPct val="115000"/>
                        </a:lnSpc>
                        <a:spcBef>
                          <a:spcPts val="1200"/>
                        </a:spcBef>
                        <a:spcAft>
                          <a:spcPts val="1200"/>
                        </a:spcAft>
                        <a:buNone/>
                      </a:pPr>
                      <a:r>
                        <a:rPr b="1" i="1" lang="en-US" sz="1200"/>
                        <a:t>Industry</a:t>
                      </a:r>
                      <a:endParaRPr b="1" i="1" sz="1200"/>
                    </a:p>
                  </a:txBody>
                  <a:tcPr marT="91425" marB="91425" marR="68575" marL="68575">
                    <a:lnB cap="flat" cmpd="sng" w="12700">
                      <a:solidFill>
                        <a:srgbClr val="8EAADB"/>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US" sz="1200"/>
                        <a:t>Business close rate 2021</a:t>
                      </a:r>
                      <a:endParaRPr b="1" sz="1200"/>
                    </a:p>
                  </a:txBody>
                  <a:tcPr marT="91425" marB="91425" marR="68575" marL="68575">
                    <a:lnB cap="flat" cmpd="sng" w="12700">
                      <a:solidFill>
                        <a:srgbClr val="8EAADB"/>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US" sz="1200"/>
                        <a:t>Business close rate 2022</a:t>
                      </a:r>
                      <a:endParaRPr b="1" sz="1200"/>
                    </a:p>
                  </a:txBody>
                  <a:tcPr marT="91425" marB="91425" marR="68575" marL="68575">
                    <a:lnB cap="flat" cmpd="sng" w="12700">
                      <a:solidFill>
                        <a:srgbClr val="8EAADB"/>
                      </a:solidFill>
                      <a:prstDash val="solid"/>
                      <a:round/>
                      <a:headEnd len="sm" w="sm" type="none"/>
                      <a:tailEnd len="sm" w="sm" type="none"/>
                    </a:lnB>
                    <a:solidFill>
                      <a:srgbClr val="FFFFFF"/>
                    </a:solidFill>
                  </a:tcPr>
                </a:tc>
              </a:tr>
              <a:tr h="589350">
                <a:tc>
                  <a:txBody>
                    <a:bodyPr/>
                    <a:lstStyle/>
                    <a:p>
                      <a:pPr indent="0" lvl="0" marL="0" rtl="0" algn="l">
                        <a:lnSpc>
                          <a:spcPct val="115000"/>
                        </a:lnSpc>
                        <a:spcBef>
                          <a:spcPts val="1200"/>
                        </a:spcBef>
                        <a:spcAft>
                          <a:spcPts val="1200"/>
                        </a:spcAft>
                        <a:buNone/>
                      </a:pPr>
                      <a:r>
                        <a:rPr i="1" lang="en-US" sz="1200"/>
                        <a:t>Mining</a:t>
                      </a:r>
                      <a:endParaRPr i="1" sz="1200"/>
                    </a:p>
                  </a:txBody>
                  <a:tcPr marT="91425" marB="91425" marR="68575" marL="68575">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solidFill>
                      <a:srgbClr val="FFFFFF"/>
                    </a:solidFill>
                  </a:tcPr>
                </a:tc>
                <a:tc>
                  <a:txBody>
                    <a:bodyPr/>
                    <a:lstStyle/>
                    <a:p>
                      <a:pPr indent="0" lvl="0" marL="0" rtl="0" algn="ctr">
                        <a:lnSpc>
                          <a:spcPct val="115000"/>
                        </a:lnSpc>
                        <a:spcBef>
                          <a:spcPts val="1200"/>
                        </a:spcBef>
                        <a:spcAft>
                          <a:spcPts val="1200"/>
                        </a:spcAft>
                        <a:buNone/>
                      </a:pPr>
                      <a:r>
                        <a:rPr lang="en-US" sz="1200"/>
                        <a:t>0.189</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200"/>
                        <a:t>-0.481</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tcPr>
                </a:tc>
              </a:tr>
              <a:tr h="589350">
                <a:tc>
                  <a:txBody>
                    <a:bodyPr/>
                    <a:lstStyle/>
                    <a:p>
                      <a:pPr indent="0" lvl="0" marL="0" rtl="0" algn="l">
                        <a:lnSpc>
                          <a:spcPct val="115000"/>
                        </a:lnSpc>
                        <a:spcBef>
                          <a:spcPts val="1200"/>
                        </a:spcBef>
                        <a:spcAft>
                          <a:spcPts val="1200"/>
                        </a:spcAft>
                        <a:buNone/>
                      </a:pPr>
                      <a:r>
                        <a:rPr i="1" lang="en-US" sz="1200"/>
                        <a:t>Education and Training</a:t>
                      </a:r>
                      <a:endParaRPr i="1" sz="1200"/>
                    </a:p>
                  </a:txBody>
                  <a:tcPr marT="91425" marB="91425" marR="68575" marL="68575">
                    <a:lnR cap="flat" cmpd="sng" w="12700">
                      <a:solidFill>
                        <a:srgbClr val="8EAADB"/>
                      </a:solidFill>
                      <a:prstDash val="solid"/>
                      <a:round/>
                      <a:headEnd len="sm" w="sm" type="none"/>
                      <a:tailEnd len="sm" w="sm" type="none"/>
                    </a:lnR>
                    <a:solidFill>
                      <a:srgbClr val="FFFFFF"/>
                    </a:solidFill>
                  </a:tcPr>
                </a:tc>
                <a:tc>
                  <a:txBody>
                    <a:bodyPr/>
                    <a:lstStyle/>
                    <a:p>
                      <a:pPr indent="0" lvl="0" marL="0" rtl="0" algn="ctr">
                        <a:lnSpc>
                          <a:spcPct val="115000"/>
                        </a:lnSpc>
                        <a:spcBef>
                          <a:spcPts val="1200"/>
                        </a:spcBef>
                        <a:spcAft>
                          <a:spcPts val="1200"/>
                        </a:spcAft>
                        <a:buNone/>
                      </a:pPr>
                      <a:r>
                        <a:rPr lang="en-US" sz="1200"/>
                        <a:t>0.302</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solidFill>
                      <a:srgbClr val="D9E2F3"/>
                    </a:solidFill>
                  </a:tcPr>
                </a:tc>
                <a:tc>
                  <a:txBody>
                    <a:bodyPr/>
                    <a:lstStyle/>
                    <a:p>
                      <a:pPr indent="0" lvl="0" marL="0" rtl="0" algn="ctr">
                        <a:lnSpc>
                          <a:spcPct val="115000"/>
                        </a:lnSpc>
                        <a:spcBef>
                          <a:spcPts val="1200"/>
                        </a:spcBef>
                        <a:spcAft>
                          <a:spcPts val="1200"/>
                        </a:spcAft>
                        <a:buNone/>
                      </a:pPr>
                      <a:r>
                        <a:rPr lang="en-US" sz="1200"/>
                        <a:t>-0.392</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solidFill>
                      <a:srgbClr val="D9E2F3"/>
                    </a:solidFill>
                  </a:tcPr>
                </a:tc>
              </a:tr>
              <a:tr h="589350">
                <a:tc>
                  <a:txBody>
                    <a:bodyPr/>
                    <a:lstStyle/>
                    <a:p>
                      <a:pPr indent="0" lvl="0" marL="0" rtl="0" algn="l">
                        <a:lnSpc>
                          <a:spcPct val="115000"/>
                        </a:lnSpc>
                        <a:spcBef>
                          <a:spcPts val="1200"/>
                        </a:spcBef>
                        <a:spcAft>
                          <a:spcPts val="1200"/>
                        </a:spcAft>
                        <a:buNone/>
                      </a:pPr>
                      <a:r>
                        <a:rPr i="1" lang="en-US" sz="1200"/>
                        <a:t>Utilities</a:t>
                      </a:r>
                      <a:endParaRPr i="1" sz="1200"/>
                    </a:p>
                  </a:txBody>
                  <a:tcPr marT="91425" marB="91425" marR="68575" marL="68575">
                    <a:lnR cap="flat" cmpd="sng" w="12700">
                      <a:solidFill>
                        <a:srgbClr val="8EAADB"/>
                      </a:solidFill>
                      <a:prstDash val="solid"/>
                      <a:round/>
                      <a:headEnd len="sm" w="sm" type="none"/>
                      <a:tailEnd len="sm" w="sm" type="none"/>
                    </a:lnR>
                    <a:solidFill>
                      <a:srgbClr val="FFFFFF"/>
                    </a:solidFill>
                  </a:tcPr>
                </a:tc>
                <a:tc>
                  <a:txBody>
                    <a:bodyPr/>
                    <a:lstStyle/>
                    <a:p>
                      <a:pPr indent="0" lvl="0" marL="0" rtl="0" algn="ctr">
                        <a:lnSpc>
                          <a:spcPct val="115000"/>
                        </a:lnSpc>
                        <a:spcBef>
                          <a:spcPts val="1200"/>
                        </a:spcBef>
                        <a:spcAft>
                          <a:spcPts val="1200"/>
                        </a:spcAft>
                        <a:buNone/>
                      </a:pPr>
                      <a:r>
                        <a:rPr lang="en-US" sz="1200"/>
                        <a:t>0.1</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sz="1200"/>
                        <a:t>-0.29</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tcPr>
                </a:tc>
              </a:tr>
              <a:tr h="589350">
                <a:tc>
                  <a:txBody>
                    <a:bodyPr/>
                    <a:lstStyle/>
                    <a:p>
                      <a:pPr indent="0" lvl="0" marL="0" rtl="0" algn="l">
                        <a:lnSpc>
                          <a:spcPct val="115000"/>
                        </a:lnSpc>
                        <a:spcBef>
                          <a:spcPts val="1200"/>
                        </a:spcBef>
                        <a:spcAft>
                          <a:spcPts val="1200"/>
                        </a:spcAft>
                        <a:buNone/>
                      </a:pPr>
                      <a:r>
                        <a:rPr i="1" lang="en-US" sz="1200"/>
                        <a:t>Wholesaling</a:t>
                      </a:r>
                      <a:endParaRPr i="1" sz="1200"/>
                    </a:p>
                  </a:txBody>
                  <a:tcPr marT="91425" marB="91425" marR="68575" marL="68575">
                    <a:lnR cap="flat" cmpd="sng" w="12700">
                      <a:solidFill>
                        <a:srgbClr val="8EAADB"/>
                      </a:solidFill>
                      <a:prstDash val="solid"/>
                      <a:round/>
                      <a:headEnd len="sm" w="sm" type="none"/>
                      <a:tailEnd len="sm" w="sm" type="none"/>
                    </a:lnR>
                    <a:solidFill>
                      <a:srgbClr val="FFFFFF"/>
                    </a:solidFill>
                  </a:tcPr>
                </a:tc>
                <a:tc>
                  <a:txBody>
                    <a:bodyPr/>
                    <a:lstStyle/>
                    <a:p>
                      <a:pPr indent="0" lvl="0" marL="0" rtl="0" algn="ctr">
                        <a:lnSpc>
                          <a:spcPct val="115000"/>
                        </a:lnSpc>
                        <a:spcBef>
                          <a:spcPts val="1200"/>
                        </a:spcBef>
                        <a:spcAft>
                          <a:spcPts val="1200"/>
                        </a:spcAft>
                        <a:buNone/>
                      </a:pPr>
                      <a:r>
                        <a:rPr lang="en-US" sz="1200"/>
                        <a:t>0.002</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solidFill>
                      <a:srgbClr val="D9E2F3"/>
                    </a:solidFill>
                  </a:tcPr>
                </a:tc>
                <a:tc>
                  <a:txBody>
                    <a:bodyPr/>
                    <a:lstStyle/>
                    <a:p>
                      <a:pPr indent="0" lvl="0" marL="0" rtl="0" algn="ctr">
                        <a:lnSpc>
                          <a:spcPct val="115000"/>
                        </a:lnSpc>
                        <a:spcBef>
                          <a:spcPts val="1200"/>
                        </a:spcBef>
                        <a:spcAft>
                          <a:spcPts val="1200"/>
                        </a:spcAft>
                        <a:buNone/>
                      </a:pPr>
                      <a:r>
                        <a:rPr lang="en-US" sz="1200"/>
                        <a:t>-0.191</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solidFill>
                      <a:srgbClr val="D9E2F3"/>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24a0f70830a_1_292"/>
          <p:cNvSpPr txBox="1"/>
          <p:nvPr>
            <p:ph type="title"/>
          </p:nvPr>
        </p:nvSpPr>
        <p:spPr>
          <a:xfrm>
            <a:off x="457200" y="117475"/>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Support Success Measurement for small businesses</a:t>
            </a:r>
            <a:endParaRPr/>
          </a:p>
        </p:txBody>
      </p:sp>
      <p:sp>
        <p:nvSpPr>
          <p:cNvPr id="553" name="Google Shape;553;g24a0f70830a_1_292"/>
          <p:cNvSpPr txBox="1"/>
          <p:nvPr>
            <p:ph idx="1" type="body"/>
          </p:nvPr>
        </p:nvSpPr>
        <p:spPr>
          <a:xfrm>
            <a:off x="58900" y="1115000"/>
            <a:ext cx="8979900" cy="5927700"/>
          </a:xfrm>
          <a:prstGeom prst="rect">
            <a:avLst/>
          </a:prstGeom>
        </p:spPr>
        <p:txBody>
          <a:bodyPr anchorCtr="0" anchor="t" bIns="45700" lIns="91425" spcFirstLastPara="1" rIns="91425" wrap="square" tIns="45700">
            <a:normAutofit/>
          </a:bodyPr>
          <a:lstStyle/>
          <a:p>
            <a:pPr indent="457200" lvl="0" marL="0" rtl="0" algn="l">
              <a:spcBef>
                <a:spcPts val="480"/>
              </a:spcBef>
              <a:spcAft>
                <a:spcPts val="0"/>
              </a:spcAft>
              <a:buClr>
                <a:schemeClr val="dk1"/>
              </a:buClr>
              <a:buSzPts val="1100"/>
              <a:buFont typeface="Arial"/>
              <a:buNone/>
            </a:pPr>
            <a:r>
              <a:rPr b="1" lang="en-US"/>
              <a:t>Sou</a:t>
            </a:r>
            <a:r>
              <a:rPr b="1" lang="en-US"/>
              <a:t>th East regions close rate by industries in 2021, 2022</a:t>
            </a:r>
            <a:endParaRPr b="1"/>
          </a:p>
          <a:p>
            <a:pPr indent="457200" lvl="0" marL="0" rtl="0" algn="l">
              <a:spcBef>
                <a:spcPts val="480"/>
              </a:spcBef>
              <a:spcAft>
                <a:spcPts val="0"/>
              </a:spcAft>
              <a:buNone/>
            </a:pPr>
            <a:r>
              <a:t/>
            </a:r>
            <a:endParaRPr b="1"/>
          </a:p>
          <a:p>
            <a:pPr indent="0" lvl="0" marL="0" rtl="0" algn="l">
              <a:spcBef>
                <a:spcPts val="480"/>
              </a:spcBef>
              <a:spcAft>
                <a:spcPts val="0"/>
              </a:spcAft>
              <a:buNone/>
            </a:pPr>
            <a:r>
              <a:t/>
            </a:r>
            <a:endParaRPr/>
          </a:p>
        </p:txBody>
      </p:sp>
      <p:pic>
        <p:nvPicPr>
          <p:cNvPr id="554" name="Google Shape;554;g24a0f70830a_1_292"/>
          <p:cNvPicPr preferRelativeResize="0"/>
          <p:nvPr/>
        </p:nvPicPr>
        <p:blipFill>
          <a:blip r:embed="rId3">
            <a:alphaModFix/>
          </a:blip>
          <a:stretch>
            <a:fillRect/>
          </a:stretch>
        </p:blipFill>
        <p:spPr>
          <a:xfrm>
            <a:off x="631875" y="3948725"/>
            <a:ext cx="1494875" cy="2466550"/>
          </a:xfrm>
          <a:prstGeom prst="rect">
            <a:avLst/>
          </a:prstGeom>
          <a:noFill/>
          <a:ln>
            <a:noFill/>
          </a:ln>
        </p:spPr>
      </p:pic>
      <p:pic>
        <p:nvPicPr>
          <p:cNvPr id="555" name="Google Shape;555;g24a0f70830a_1_292"/>
          <p:cNvPicPr preferRelativeResize="0"/>
          <p:nvPr/>
        </p:nvPicPr>
        <p:blipFill>
          <a:blip r:embed="rId4">
            <a:alphaModFix/>
          </a:blip>
          <a:stretch>
            <a:fillRect/>
          </a:stretch>
        </p:blipFill>
        <p:spPr>
          <a:xfrm>
            <a:off x="631872" y="1766125"/>
            <a:ext cx="1636950" cy="2182600"/>
          </a:xfrm>
          <a:prstGeom prst="rect">
            <a:avLst/>
          </a:prstGeom>
          <a:noFill/>
          <a:ln>
            <a:noFill/>
          </a:ln>
        </p:spPr>
      </p:pic>
      <p:graphicFrame>
        <p:nvGraphicFramePr>
          <p:cNvPr id="556" name="Google Shape;556;g24a0f70830a_1_292"/>
          <p:cNvGraphicFramePr/>
          <p:nvPr/>
        </p:nvGraphicFramePr>
        <p:xfrm>
          <a:off x="2920000" y="2114825"/>
          <a:ext cx="3000000" cy="3000000"/>
        </p:xfrm>
        <a:graphic>
          <a:graphicData uri="http://schemas.openxmlformats.org/drawingml/2006/table">
            <a:tbl>
              <a:tblPr>
                <a:noFill/>
                <a:tableStyleId>{76CF285C-C2DF-4BF2-BC27-34DD55788E55}</a:tableStyleId>
              </a:tblPr>
              <a:tblGrid>
                <a:gridCol w="2328600"/>
                <a:gridCol w="1452750"/>
                <a:gridCol w="1357625"/>
              </a:tblGrid>
              <a:tr h="863750">
                <a:tc>
                  <a:txBody>
                    <a:bodyPr/>
                    <a:lstStyle/>
                    <a:p>
                      <a:pPr indent="0" lvl="0" marL="0" rtl="0" algn="ctr">
                        <a:lnSpc>
                          <a:spcPct val="115000"/>
                        </a:lnSpc>
                        <a:spcBef>
                          <a:spcPts val="1200"/>
                        </a:spcBef>
                        <a:spcAft>
                          <a:spcPts val="1200"/>
                        </a:spcAft>
                        <a:buNone/>
                      </a:pPr>
                      <a:r>
                        <a:rPr b="1" i="1" lang="en-US" sz="1200"/>
                        <a:t>Industry</a:t>
                      </a:r>
                      <a:endParaRPr b="1" i="1" sz="1200"/>
                    </a:p>
                  </a:txBody>
                  <a:tcPr marT="91425" marB="91425" marR="68575" marL="68575">
                    <a:lnB cap="flat" cmpd="sng" w="12700">
                      <a:solidFill>
                        <a:srgbClr val="8EAADB"/>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Clr>
                          <a:schemeClr val="dk1"/>
                        </a:buClr>
                        <a:buSzPts val="1100"/>
                        <a:buFont typeface="Arial"/>
                        <a:buNone/>
                      </a:pPr>
                      <a:r>
                        <a:rPr b="1" lang="en-US" sz="1200">
                          <a:solidFill>
                            <a:schemeClr val="dk1"/>
                          </a:solidFill>
                        </a:rPr>
                        <a:t>Business close rate 2021</a:t>
                      </a:r>
                      <a:endParaRPr b="1" sz="1200"/>
                    </a:p>
                  </a:txBody>
                  <a:tcPr marT="91425" marB="91425" marR="68575" marL="68575">
                    <a:lnB cap="flat" cmpd="sng" w="12700">
                      <a:solidFill>
                        <a:srgbClr val="8EAADB"/>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Clr>
                          <a:schemeClr val="dk1"/>
                        </a:buClr>
                        <a:buSzPts val="1100"/>
                        <a:buFont typeface="Arial"/>
                        <a:buNone/>
                      </a:pPr>
                      <a:r>
                        <a:rPr b="1" lang="en-US" sz="1200">
                          <a:solidFill>
                            <a:schemeClr val="dk1"/>
                          </a:solidFill>
                        </a:rPr>
                        <a:t>Business close rate 2022</a:t>
                      </a:r>
                      <a:endParaRPr b="1" sz="1200"/>
                    </a:p>
                  </a:txBody>
                  <a:tcPr marT="91425" marB="91425" marR="68575" marL="68575">
                    <a:lnB cap="flat" cmpd="sng" w="12700">
                      <a:solidFill>
                        <a:srgbClr val="8EAADB"/>
                      </a:solidFill>
                      <a:prstDash val="solid"/>
                      <a:round/>
                      <a:headEnd len="sm" w="sm" type="none"/>
                      <a:tailEnd len="sm" w="sm" type="none"/>
                    </a:lnB>
                    <a:solidFill>
                      <a:srgbClr val="FFFFFF"/>
                    </a:solidFill>
                  </a:tcPr>
                </a:tc>
              </a:tr>
              <a:tr h="664150">
                <a:tc>
                  <a:txBody>
                    <a:bodyPr/>
                    <a:lstStyle/>
                    <a:p>
                      <a:pPr indent="0" lvl="0" marL="0" rtl="0" algn="l">
                        <a:lnSpc>
                          <a:spcPct val="115000"/>
                        </a:lnSpc>
                        <a:spcBef>
                          <a:spcPts val="1200"/>
                        </a:spcBef>
                        <a:spcAft>
                          <a:spcPts val="1200"/>
                        </a:spcAft>
                        <a:buNone/>
                      </a:pPr>
                      <a:r>
                        <a:rPr i="1" lang="en-US" sz="1200"/>
                        <a:t>Mining</a:t>
                      </a:r>
                      <a:endParaRPr i="1" sz="1200"/>
                    </a:p>
                  </a:txBody>
                  <a:tcPr marT="91425" marB="91425" marR="68575" marL="68575">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solidFill>
                      <a:srgbClr val="FFFFFF"/>
                    </a:solidFill>
                  </a:tcPr>
                </a:tc>
                <a:tc>
                  <a:txBody>
                    <a:bodyPr/>
                    <a:lstStyle/>
                    <a:p>
                      <a:pPr indent="0" lvl="0" marL="0" rtl="0" algn="r">
                        <a:lnSpc>
                          <a:spcPct val="115000"/>
                        </a:lnSpc>
                        <a:spcBef>
                          <a:spcPts val="1200"/>
                        </a:spcBef>
                        <a:spcAft>
                          <a:spcPts val="1200"/>
                        </a:spcAft>
                        <a:buNone/>
                      </a:pPr>
                      <a:r>
                        <a:rPr lang="en-US" sz="1200"/>
                        <a:t>-0.125</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US" sz="1200"/>
                        <a:t>-0.5</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tcPr>
                </a:tc>
              </a:tr>
              <a:tr h="664150">
                <a:tc>
                  <a:txBody>
                    <a:bodyPr/>
                    <a:lstStyle/>
                    <a:p>
                      <a:pPr indent="0" lvl="0" marL="0" rtl="0" algn="l">
                        <a:lnSpc>
                          <a:spcPct val="115000"/>
                        </a:lnSpc>
                        <a:spcBef>
                          <a:spcPts val="1200"/>
                        </a:spcBef>
                        <a:spcAft>
                          <a:spcPts val="1200"/>
                        </a:spcAft>
                        <a:buNone/>
                      </a:pPr>
                      <a:r>
                        <a:rPr i="1" lang="en-US" sz="1200"/>
                        <a:t>Transport</a:t>
                      </a:r>
                      <a:endParaRPr i="1" sz="1200"/>
                    </a:p>
                  </a:txBody>
                  <a:tcPr marT="91425" marB="91425" marR="68575" marL="68575">
                    <a:lnR cap="flat" cmpd="sng" w="12700">
                      <a:solidFill>
                        <a:srgbClr val="8EAADB"/>
                      </a:solidFill>
                      <a:prstDash val="solid"/>
                      <a:round/>
                      <a:headEnd len="sm" w="sm" type="none"/>
                      <a:tailEnd len="sm" w="sm" type="none"/>
                    </a:lnR>
                    <a:solidFill>
                      <a:srgbClr val="FFFFFF"/>
                    </a:solidFill>
                  </a:tcPr>
                </a:tc>
                <a:tc>
                  <a:txBody>
                    <a:bodyPr/>
                    <a:lstStyle/>
                    <a:p>
                      <a:pPr indent="0" lvl="0" marL="0" rtl="0" algn="r">
                        <a:lnSpc>
                          <a:spcPct val="115000"/>
                        </a:lnSpc>
                        <a:spcBef>
                          <a:spcPts val="1200"/>
                        </a:spcBef>
                        <a:spcAft>
                          <a:spcPts val="1200"/>
                        </a:spcAft>
                        <a:buNone/>
                      </a:pPr>
                      <a:r>
                        <a:rPr lang="en-US" sz="1200"/>
                        <a:t>-0.005</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solidFill>
                      <a:srgbClr val="D9E2F3"/>
                    </a:solidFill>
                  </a:tcPr>
                </a:tc>
                <a:tc>
                  <a:txBody>
                    <a:bodyPr/>
                    <a:lstStyle/>
                    <a:p>
                      <a:pPr indent="0" lvl="0" marL="0" rtl="0" algn="r">
                        <a:lnSpc>
                          <a:spcPct val="115000"/>
                        </a:lnSpc>
                        <a:spcBef>
                          <a:spcPts val="1200"/>
                        </a:spcBef>
                        <a:spcAft>
                          <a:spcPts val="1200"/>
                        </a:spcAft>
                        <a:buNone/>
                      </a:pPr>
                      <a:r>
                        <a:rPr lang="en-US" sz="1200"/>
                        <a:t>-0.25</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solidFill>
                      <a:srgbClr val="D9E2F3"/>
                    </a:solidFill>
                  </a:tcPr>
                </a:tc>
              </a:tr>
              <a:tr h="664150">
                <a:tc>
                  <a:txBody>
                    <a:bodyPr/>
                    <a:lstStyle/>
                    <a:p>
                      <a:pPr indent="0" lvl="0" marL="0" rtl="0" algn="l">
                        <a:lnSpc>
                          <a:spcPct val="115000"/>
                        </a:lnSpc>
                        <a:spcBef>
                          <a:spcPts val="1200"/>
                        </a:spcBef>
                        <a:spcAft>
                          <a:spcPts val="1200"/>
                        </a:spcAft>
                        <a:buNone/>
                      </a:pPr>
                      <a:r>
                        <a:rPr i="1" lang="en-US" sz="1200"/>
                        <a:t>Education and Training</a:t>
                      </a:r>
                      <a:endParaRPr i="1" sz="1200"/>
                    </a:p>
                  </a:txBody>
                  <a:tcPr marT="91425" marB="91425" marR="68575" marL="68575">
                    <a:lnR cap="flat" cmpd="sng" w="12700">
                      <a:solidFill>
                        <a:srgbClr val="8EAADB"/>
                      </a:solidFill>
                      <a:prstDash val="solid"/>
                      <a:round/>
                      <a:headEnd len="sm" w="sm" type="none"/>
                      <a:tailEnd len="sm" w="sm" type="none"/>
                    </a:lnR>
                    <a:solidFill>
                      <a:srgbClr val="FFFFFF"/>
                    </a:solidFill>
                  </a:tcPr>
                </a:tc>
                <a:tc>
                  <a:txBody>
                    <a:bodyPr/>
                    <a:lstStyle/>
                    <a:p>
                      <a:pPr indent="0" lvl="0" marL="0" rtl="0" algn="r">
                        <a:lnSpc>
                          <a:spcPct val="115000"/>
                        </a:lnSpc>
                        <a:spcBef>
                          <a:spcPts val="1200"/>
                        </a:spcBef>
                        <a:spcAft>
                          <a:spcPts val="1200"/>
                        </a:spcAft>
                        <a:buNone/>
                      </a:pPr>
                      <a:r>
                        <a:rPr lang="en-US" sz="1200"/>
                        <a:t>1.671</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US" sz="1200"/>
                        <a:t>-0.212</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tcPr>
                </a:tc>
              </a:tr>
              <a:tr h="664150">
                <a:tc>
                  <a:txBody>
                    <a:bodyPr/>
                    <a:lstStyle/>
                    <a:p>
                      <a:pPr indent="0" lvl="0" marL="0" rtl="0" algn="l">
                        <a:lnSpc>
                          <a:spcPct val="115000"/>
                        </a:lnSpc>
                        <a:spcBef>
                          <a:spcPts val="1200"/>
                        </a:spcBef>
                        <a:spcAft>
                          <a:spcPts val="1200"/>
                        </a:spcAft>
                        <a:buNone/>
                      </a:pPr>
                      <a:r>
                        <a:rPr i="1" lang="en-US" sz="1200"/>
                        <a:t>Utilities</a:t>
                      </a:r>
                      <a:endParaRPr i="1" sz="1200"/>
                    </a:p>
                  </a:txBody>
                  <a:tcPr marT="91425" marB="91425" marR="68575" marL="68575">
                    <a:lnR cap="flat" cmpd="sng" w="12700">
                      <a:solidFill>
                        <a:srgbClr val="8EAADB"/>
                      </a:solidFill>
                      <a:prstDash val="solid"/>
                      <a:round/>
                      <a:headEnd len="sm" w="sm" type="none"/>
                      <a:tailEnd len="sm" w="sm" type="none"/>
                    </a:lnR>
                    <a:solidFill>
                      <a:srgbClr val="FFFFFF"/>
                    </a:solidFill>
                  </a:tcPr>
                </a:tc>
                <a:tc>
                  <a:txBody>
                    <a:bodyPr/>
                    <a:lstStyle/>
                    <a:p>
                      <a:pPr indent="0" lvl="0" marL="0" rtl="0" algn="r">
                        <a:lnSpc>
                          <a:spcPct val="115000"/>
                        </a:lnSpc>
                        <a:spcBef>
                          <a:spcPts val="1200"/>
                        </a:spcBef>
                        <a:spcAft>
                          <a:spcPts val="1200"/>
                        </a:spcAft>
                        <a:buNone/>
                      </a:pPr>
                      <a:r>
                        <a:rPr lang="en-US" sz="1200"/>
                        <a:t>0.333</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solidFill>
                      <a:srgbClr val="D9E2F3"/>
                    </a:solidFill>
                  </a:tcPr>
                </a:tc>
                <a:tc>
                  <a:txBody>
                    <a:bodyPr/>
                    <a:lstStyle/>
                    <a:p>
                      <a:pPr indent="0" lvl="0" marL="0" rtl="0" algn="r">
                        <a:lnSpc>
                          <a:spcPct val="115000"/>
                        </a:lnSpc>
                        <a:spcBef>
                          <a:spcPts val="1200"/>
                        </a:spcBef>
                        <a:spcAft>
                          <a:spcPts val="1200"/>
                        </a:spcAft>
                        <a:buNone/>
                      </a:pPr>
                      <a:r>
                        <a:rPr lang="en-US" sz="1200"/>
                        <a:t>-0.2</a:t>
                      </a:r>
                      <a:endParaRPr sz="1200"/>
                    </a:p>
                  </a:txBody>
                  <a:tcPr marT="91425" marB="91425" marR="68575" marL="68575">
                    <a:lnL cap="flat" cmpd="sng" w="12700">
                      <a:solidFill>
                        <a:srgbClr val="8EAADB"/>
                      </a:solidFill>
                      <a:prstDash val="solid"/>
                      <a:round/>
                      <a:headEnd len="sm" w="sm" type="none"/>
                      <a:tailEnd len="sm" w="sm" type="none"/>
                    </a:lnL>
                    <a:lnR cap="flat" cmpd="sng" w="12700">
                      <a:solidFill>
                        <a:srgbClr val="8EAADB"/>
                      </a:solidFill>
                      <a:prstDash val="solid"/>
                      <a:round/>
                      <a:headEnd len="sm" w="sm" type="none"/>
                      <a:tailEnd len="sm" w="sm" type="none"/>
                    </a:lnR>
                    <a:lnT cap="flat" cmpd="sng" w="12700">
                      <a:solidFill>
                        <a:srgbClr val="8EAADB"/>
                      </a:solidFill>
                      <a:prstDash val="solid"/>
                      <a:round/>
                      <a:headEnd len="sm" w="sm" type="none"/>
                      <a:tailEnd len="sm" w="sm" type="none"/>
                    </a:lnT>
                    <a:lnB cap="flat" cmpd="sng" w="12700">
                      <a:solidFill>
                        <a:srgbClr val="8EAADB"/>
                      </a:solidFill>
                      <a:prstDash val="solid"/>
                      <a:round/>
                      <a:headEnd len="sm" w="sm" type="none"/>
                      <a:tailEnd len="sm" w="sm" type="none"/>
                    </a:lnB>
                    <a:solidFill>
                      <a:srgbClr val="D9E2F3"/>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4a0f70830a_0_148"/>
          <p:cNvSpPr txBox="1"/>
          <p:nvPr>
            <p:ph type="title"/>
          </p:nvPr>
        </p:nvSpPr>
        <p:spPr>
          <a:xfrm>
            <a:off x="58900" y="7050"/>
            <a:ext cx="91440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Support Success Measurement for small businesses conclusion</a:t>
            </a:r>
            <a:endParaRPr sz="2600"/>
          </a:p>
        </p:txBody>
      </p:sp>
      <p:sp>
        <p:nvSpPr>
          <p:cNvPr id="563" name="Google Shape;563;g24a0f70830a_0_148"/>
          <p:cNvSpPr txBox="1"/>
          <p:nvPr/>
        </p:nvSpPr>
        <p:spPr>
          <a:xfrm>
            <a:off x="283025" y="1050175"/>
            <a:ext cx="8861100" cy="45870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dk1"/>
              </a:buClr>
              <a:buSzPts val="2200"/>
              <a:buFont typeface="Merriweather Sans"/>
              <a:buChar char="●"/>
            </a:pPr>
            <a:r>
              <a:rPr b="1" lang="en-US" sz="2200">
                <a:solidFill>
                  <a:schemeClr val="dk1"/>
                </a:solidFill>
                <a:latin typeface="Twentieth Century"/>
                <a:ea typeface="Twentieth Century"/>
                <a:cs typeface="Twentieth Century"/>
                <a:sym typeface="Twentieth Century"/>
              </a:rPr>
              <a:t>The support (2022 small business support grant) is not effective to the North East and the South East seaside regions. </a:t>
            </a:r>
            <a:endParaRPr b="1" sz="2200">
              <a:solidFill>
                <a:schemeClr val="dk1"/>
              </a:solidFill>
              <a:latin typeface="Twentieth Century"/>
              <a:ea typeface="Twentieth Century"/>
              <a:cs typeface="Twentieth Century"/>
              <a:sym typeface="Twentieth Century"/>
            </a:endParaRPr>
          </a:p>
          <a:p>
            <a:pPr indent="-368300" lvl="1" marL="914400" rtl="0" algn="l">
              <a:lnSpc>
                <a:spcPct val="150000"/>
              </a:lnSpc>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For the North East regions, the industries Mining, Education and </a:t>
            </a:r>
            <a:r>
              <a:rPr lang="en-US" sz="2200">
                <a:solidFill>
                  <a:schemeClr val="dk1"/>
                </a:solidFill>
                <a:latin typeface="Twentieth Century"/>
                <a:ea typeface="Twentieth Century"/>
                <a:cs typeface="Twentieth Century"/>
                <a:sym typeface="Twentieth Century"/>
              </a:rPr>
              <a:t>Training</a:t>
            </a:r>
            <a:r>
              <a:rPr lang="en-US" sz="2200">
                <a:solidFill>
                  <a:schemeClr val="dk1"/>
                </a:solidFill>
                <a:latin typeface="Twentieth Century"/>
                <a:ea typeface="Twentieth Century"/>
                <a:cs typeface="Twentieth Century"/>
                <a:sym typeface="Twentieth Century"/>
              </a:rPr>
              <a:t>, Utilities and </a:t>
            </a:r>
            <a:r>
              <a:rPr lang="en-US" sz="2200">
                <a:solidFill>
                  <a:schemeClr val="dk1"/>
                </a:solidFill>
                <a:latin typeface="Twentieth Century"/>
                <a:ea typeface="Twentieth Century"/>
                <a:cs typeface="Twentieth Century"/>
                <a:sym typeface="Twentieth Century"/>
              </a:rPr>
              <a:t>Wholesaling needs more effective supports.</a:t>
            </a:r>
            <a:endParaRPr i="1" sz="1200"/>
          </a:p>
          <a:p>
            <a:pPr indent="-368300" lvl="1" marL="914400" rtl="0" algn="l">
              <a:lnSpc>
                <a:spcPct val="150000"/>
              </a:lnSpc>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For the South East seaside regions, the industries Mining, Transport, Education and Training, and Utilities </a:t>
            </a:r>
            <a:r>
              <a:rPr lang="en-US" sz="2200">
                <a:solidFill>
                  <a:schemeClr val="dk1"/>
                </a:solidFill>
                <a:latin typeface="Twentieth Century"/>
                <a:ea typeface="Twentieth Century"/>
                <a:cs typeface="Twentieth Century"/>
                <a:sym typeface="Twentieth Century"/>
              </a:rPr>
              <a:t>needs more effective supports.</a:t>
            </a:r>
            <a:endParaRPr i="1" sz="1200">
              <a:solidFill>
                <a:schemeClr val="dk1"/>
              </a:solidFill>
            </a:endParaRPr>
          </a:p>
          <a:p>
            <a:pPr indent="0" lvl="0" marL="0" rtl="0" algn="l">
              <a:lnSpc>
                <a:spcPct val="150000"/>
              </a:lnSpc>
              <a:spcBef>
                <a:spcPts val="0"/>
              </a:spcBef>
              <a:spcAft>
                <a:spcPts val="0"/>
              </a:spcAft>
              <a:buNone/>
            </a:pPr>
            <a:r>
              <a:t/>
            </a:r>
            <a:endParaRPr sz="2200">
              <a:solidFill>
                <a:schemeClr val="dk1"/>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t/>
            </a:r>
            <a:endParaRPr sz="2200">
              <a:solidFill>
                <a:schemeClr val="dk1"/>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t/>
            </a:r>
            <a:endParaRPr b="1" sz="22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24a0f70830a_1_508"/>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Limitations</a:t>
            </a:r>
            <a:endParaRPr/>
          </a:p>
          <a:p>
            <a:pPr indent="0" lvl="0" marL="0" rtl="0" algn="l">
              <a:lnSpc>
                <a:spcPct val="100000"/>
              </a:lnSpc>
              <a:spcBef>
                <a:spcPts val="0"/>
              </a:spcBef>
              <a:spcAft>
                <a:spcPts val="0"/>
              </a:spcAft>
              <a:buSzPts val="1400"/>
              <a:buNone/>
            </a:pPr>
            <a:r>
              <a:rPr lang="en-US"/>
              <a:t> </a:t>
            </a:r>
            <a:endParaRPr/>
          </a:p>
        </p:txBody>
      </p:sp>
      <p:sp>
        <p:nvSpPr>
          <p:cNvPr id="570" name="Google Shape;570;g24a0f70830a_1_508"/>
          <p:cNvSpPr txBox="1"/>
          <p:nvPr>
            <p:ph idx="1" type="body"/>
          </p:nvPr>
        </p:nvSpPr>
        <p:spPr>
          <a:xfrm>
            <a:off x="-25400" y="576750"/>
            <a:ext cx="9144000" cy="63141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fontScale="40000" lnSpcReduction="20000"/>
          </a:bodyPr>
          <a:lstStyle/>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rPr b="1" lang="en-US" sz="4500"/>
              <a:t>BA/ DA analysis are strictly relying on the assumptions using the ABS business close data</a:t>
            </a:r>
            <a:endParaRPr sz="4500"/>
          </a:p>
          <a:p>
            <a:pPr indent="0" lvl="0" marL="0" rtl="0" algn="l">
              <a:lnSpc>
                <a:spcPct val="150000"/>
              </a:lnSpc>
              <a:spcBef>
                <a:spcPts val="0"/>
              </a:spcBef>
              <a:spcAft>
                <a:spcPts val="0"/>
              </a:spcAft>
              <a:buNone/>
            </a:pPr>
            <a:r>
              <a:t/>
            </a:r>
            <a:endParaRPr b="1" sz="4500"/>
          </a:p>
          <a:p>
            <a:pPr indent="-342900" lvl="0" marL="457200" rtl="0" algn="l">
              <a:lnSpc>
                <a:spcPct val="150000"/>
              </a:lnSpc>
              <a:spcBef>
                <a:spcPts val="0"/>
              </a:spcBef>
              <a:spcAft>
                <a:spcPts val="0"/>
              </a:spcAft>
              <a:buSzPct val="100000"/>
              <a:buChar char="●"/>
            </a:pPr>
            <a:r>
              <a:rPr lang="en-US" sz="4500"/>
              <a:t>0-75k turnover range represents the small businesses- </a:t>
            </a:r>
            <a:r>
              <a:rPr lang="en-US" sz="4500">
                <a:solidFill>
                  <a:schemeClr val="accent1"/>
                </a:solidFill>
              </a:rPr>
              <a:t>The true turnover range of small business is from 0-50k, but the collected by ABS only has the range 0-75k </a:t>
            </a:r>
            <a:endParaRPr sz="4500">
              <a:solidFill>
                <a:schemeClr val="accent1"/>
              </a:solidFill>
            </a:endParaRPr>
          </a:p>
          <a:p>
            <a:pPr indent="0" lvl="0" marL="0" rtl="0" algn="l">
              <a:lnSpc>
                <a:spcPct val="150000"/>
              </a:lnSpc>
              <a:spcBef>
                <a:spcPts val="0"/>
              </a:spcBef>
              <a:spcAft>
                <a:spcPts val="0"/>
              </a:spcAft>
              <a:buNone/>
            </a:pPr>
            <a:r>
              <a:t/>
            </a:r>
            <a:endParaRPr sz="4500"/>
          </a:p>
          <a:p>
            <a:pPr indent="-342900" lvl="0" marL="457200" rtl="0" algn="l">
              <a:lnSpc>
                <a:spcPct val="150000"/>
              </a:lnSpc>
              <a:spcBef>
                <a:spcPts val="0"/>
              </a:spcBef>
              <a:spcAft>
                <a:spcPts val="0"/>
              </a:spcAft>
              <a:buSzPct val="100000"/>
              <a:buChar char="●"/>
            </a:pPr>
            <a:r>
              <a:rPr lang="en-US" sz="4500"/>
              <a:t>All the small businesses received small business grants- </a:t>
            </a:r>
            <a:r>
              <a:rPr lang="en-US" sz="4500">
                <a:solidFill>
                  <a:schemeClr val="accent1"/>
                </a:solidFill>
              </a:rPr>
              <a:t>cannot tell who get the grants on the data</a:t>
            </a:r>
            <a:endParaRPr sz="4500">
              <a:solidFill>
                <a:schemeClr val="accent1"/>
              </a:solidFill>
            </a:endParaRPr>
          </a:p>
          <a:p>
            <a:pPr indent="0" lvl="0" marL="0" rtl="0" algn="l">
              <a:lnSpc>
                <a:spcPct val="150000"/>
              </a:lnSpc>
              <a:spcBef>
                <a:spcPts val="0"/>
              </a:spcBef>
              <a:spcAft>
                <a:spcPts val="0"/>
              </a:spcAft>
              <a:buNone/>
            </a:pPr>
            <a:r>
              <a:t/>
            </a:r>
            <a:endParaRPr sz="4500"/>
          </a:p>
          <a:p>
            <a:pPr indent="-342900" lvl="0" marL="457200" rtl="0" algn="l">
              <a:lnSpc>
                <a:spcPct val="150000"/>
              </a:lnSpc>
              <a:spcBef>
                <a:spcPts val="0"/>
              </a:spcBef>
              <a:spcAft>
                <a:spcPts val="0"/>
              </a:spcAft>
              <a:buSzPct val="100000"/>
              <a:buChar char="●"/>
            </a:pPr>
            <a:r>
              <a:rPr lang="en-US" sz="4500"/>
              <a:t>The change of the business close rate are all contributed by the business grant support-</a:t>
            </a:r>
            <a:r>
              <a:rPr lang="en-US" sz="4500">
                <a:solidFill>
                  <a:srgbClr val="D83829"/>
                </a:solidFill>
              </a:rPr>
              <a:t> Not consider about the new entry and other exit reasons)	</a:t>
            </a:r>
            <a:endParaRPr sz="4500">
              <a:solidFill>
                <a:srgbClr val="D83829"/>
              </a:solidFill>
            </a:endParaRPr>
          </a:p>
          <a:p>
            <a:pPr indent="0" lvl="0" marL="0" rtl="0" algn="l">
              <a:lnSpc>
                <a:spcPct val="150000"/>
              </a:lnSpc>
              <a:spcBef>
                <a:spcPts val="0"/>
              </a:spcBef>
              <a:spcAft>
                <a:spcPts val="0"/>
              </a:spcAft>
              <a:buNone/>
            </a:pPr>
            <a:r>
              <a:rPr lang="en-US" sz="4500"/>
              <a:t>	</a:t>
            </a:r>
            <a:endParaRPr sz="4500"/>
          </a:p>
          <a:p>
            <a:pPr indent="-342900" lvl="0" marL="457200" rtl="0" algn="l">
              <a:lnSpc>
                <a:spcPct val="150000"/>
              </a:lnSpc>
              <a:spcBef>
                <a:spcPts val="0"/>
              </a:spcBef>
              <a:spcAft>
                <a:spcPts val="0"/>
              </a:spcAft>
              <a:buSzPct val="100000"/>
              <a:buChar char="●"/>
            </a:pPr>
            <a:r>
              <a:rPr lang="en-US" sz="4500"/>
              <a:t>The data in the current year June represents the effect of the support applied during the last year June to the current year June- </a:t>
            </a:r>
            <a:r>
              <a:rPr lang="en-US" sz="4500">
                <a:solidFill>
                  <a:schemeClr val="accent1"/>
                </a:solidFill>
              </a:rPr>
              <a:t>Annually data only tell the overall variation across years</a:t>
            </a:r>
            <a:endParaRPr sz="4500">
              <a:solidFill>
                <a:schemeClr val="accent1"/>
              </a:solidFill>
            </a:endParaRPr>
          </a:p>
          <a:p>
            <a:pPr indent="0" lvl="0" marL="0" rtl="0" algn="l">
              <a:lnSpc>
                <a:spcPct val="150000"/>
              </a:lnSpc>
              <a:spcBef>
                <a:spcPts val="0"/>
              </a:spcBef>
              <a:spcAft>
                <a:spcPts val="0"/>
              </a:spcAft>
              <a:buNone/>
            </a:pPr>
            <a:r>
              <a:t/>
            </a:r>
            <a:endParaRPr sz="4500"/>
          </a:p>
          <a:p>
            <a:pPr indent="-342900" lvl="0" marL="457200" rtl="0" algn="l">
              <a:lnSpc>
                <a:spcPct val="150000"/>
              </a:lnSpc>
              <a:spcBef>
                <a:spcPts val="0"/>
              </a:spcBef>
              <a:spcAft>
                <a:spcPts val="0"/>
              </a:spcAft>
              <a:buSzPct val="100000"/>
              <a:buChar char="●"/>
            </a:pPr>
            <a:r>
              <a:rPr lang="en-US" sz="4500"/>
              <a:t>Business close rate (the counts of the businesses in the current year comparing to the last year) is used as the support success measurement criteria- </a:t>
            </a:r>
            <a:r>
              <a:rPr lang="en-US" sz="4500">
                <a:solidFill>
                  <a:schemeClr val="accent1"/>
                </a:solidFill>
              </a:rPr>
              <a:t>Need more persuasive criteria to measure the success</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g24a0f70830a_1_340"/>
          <p:cNvSpPr txBox="1"/>
          <p:nvPr>
            <p:ph type="title"/>
          </p:nvPr>
        </p:nvSpPr>
        <p:spPr>
          <a:xfrm>
            <a:off x="154850" y="1301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OF CONTENT</a:t>
            </a:r>
            <a:endParaRPr/>
          </a:p>
        </p:txBody>
      </p:sp>
      <p:pic>
        <p:nvPicPr>
          <p:cNvPr id="577" name="Google Shape;577;g24a0f70830a_1_340"/>
          <p:cNvPicPr preferRelativeResize="0"/>
          <p:nvPr/>
        </p:nvPicPr>
        <p:blipFill>
          <a:blip r:embed="rId3">
            <a:alphaModFix/>
          </a:blip>
          <a:stretch>
            <a:fillRect/>
          </a:stretch>
        </p:blipFill>
        <p:spPr>
          <a:xfrm>
            <a:off x="154850" y="1519175"/>
            <a:ext cx="1467550" cy="4627626"/>
          </a:xfrm>
          <a:prstGeom prst="rect">
            <a:avLst/>
          </a:prstGeom>
          <a:noFill/>
          <a:ln>
            <a:noFill/>
          </a:ln>
        </p:spPr>
      </p:pic>
      <p:pic>
        <p:nvPicPr>
          <p:cNvPr id="578" name="Google Shape;578;g24a0f70830a_1_340"/>
          <p:cNvPicPr preferRelativeResize="0"/>
          <p:nvPr/>
        </p:nvPicPr>
        <p:blipFill>
          <a:blip r:embed="rId4">
            <a:alphaModFix/>
          </a:blip>
          <a:stretch>
            <a:fillRect/>
          </a:stretch>
        </p:blipFill>
        <p:spPr>
          <a:xfrm>
            <a:off x="5038600" y="1519163"/>
            <a:ext cx="1615600" cy="4627625"/>
          </a:xfrm>
          <a:prstGeom prst="rect">
            <a:avLst/>
          </a:prstGeom>
          <a:noFill/>
          <a:ln>
            <a:noFill/>
          </a:ln>
        </p:spPr>
      </p:pic>
      <p:sp>
        <p:nvSpPr>
          <p:cNvPr id="579" name="Google Shape;579;g24a0f70830a_1_340"/>
          <p:cNvSpPr txBox="1"/>
          <p:nvPr/>
        </p:nvSpPr>
        <p:spPr>
          <a:xfrm>
            <a:off x="1622400" y="183667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Business disaster background</a:t>
            </a:r>
            <a:endParaRPr b="1" i="1" sz="2000">
              <a:solidFill>
                <a:srgbClr val="B7B7B7"/>
              </a:solidFill>
              <a:latin typeface="Twentieth Century"/>
              <a:ea typeface="Twentieth Century"/>
              <a:cs typeface="Twentieth Century"/>
              <a:sym typeface="Twentieth Century"/>
            </a:endParaRPr>
          </a:p>
        </p:txBody>
      </p:sp>
      <p:sp>
        <p:nvSpPr>
          <p:cNvPr id="580" name="Google Shape;580;g24a0f70830a_1_340"/>
          <p:cNvSpPr txBox="1"/>
          <p:nvPr/>
        </p:nvSpPr>
        <p:spPr>
          <a:xfrm>
            <a:off x="1622400" y="3586688"/>
            <a:ext cx="4158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Areas where support are needed</a:t>
            </a:r>
            <a:endParaRPr i="1">
              <a:solidFill>
                <a:srgbClr val="B7B7B7"/>
              </a:solidFill>
              <a:latin typeface="Twentieth Century"/>
              <a:ea typeface="Twentieth Century"/>
              <a:cs typeface="Twentieth Century"/>
              <a:sym typeface="Twentieth Century"/>
            </a:endParaRPr>
          </a:p>
        </p:txBody>
      </p:sp>
      <p:sp>
        <p:nvSpPr>
          <p:cNvPr id="581" name="Google Shape;581;g24a0f70830a_1_340"/>
          <p:cNvSpPr txBox="1"/>
          <p:nvPr/>
        </p:nvSpPr>
        <p:spPr>
          <a:xfrm>
            <a:off x="1666850" y="5251425"/>
            <a:ext cx="33273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Serious impact to the businesses </a:t>
            </a:r>
            <a:endParaRPr b="1" i="1" sz="2000">
              <a:solidFill>
                <a:srgbClr val="B7B7B7"/>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t/>
            </a:r>
            <a:endParaRPr b="1" i="1" sz="2000">
              <a:solidFill>
                <a:srgbClr val="B7B7B7"/>
              </a:solidFill>
              <a:latin typeface="Twentieth Century"/>
              <a:ea typeface="Twentieth Century"/>
              <a:cs typeface="Twentieth Century"/>
              <a:sym typeface="Twentieth Century"/>
            </a:endParaRPr>
          </a:p>
        </p:txBody>
      </p:sp>
      <p:sp>
        <p:nvSpPr>
          <p:cNvPr id="582" name="Google Shape;582;g24a0f70830a_1_340"/>
          <p:cNvSpPr txBox="1"/>
          <p:nvPr/>
        </p:nvSpPr>
        <p:spPr>
          <a:xfrm>
            <a:off x="6666900" y="1599663"/>
            <a:ext cx="26544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Small businesses grant from NSW government</a:t>
            </a:r>
            <a:endParaRPr i="1" sz="22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583" name="Google Shape;583;g24a0f70830a_1_340"/>
          <p:cNvSpPr txBox="1"/>
          <p:nvPr/>
        </p:nvSpPr>
        <p:spPr>
          <a:xfrm>
            <a:off x="6654200" y="3001825"/>
            <a:ext cx="25782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Support Success Measurement </a:t>
            </a:r>
            <a:endParaRPr b="1" i="1" sz="2000">
              <a:solidFill>
                <a:srgbClr val="B7B7B7"/>
              </a:solidFill>
              <a:latin typeface="Twentieth Century"/>
              <a:ea typeface="Twentieth Century"/>
              <a:cs typeface="Twentieth Century"/>
              <a:sym typeface="Twentieth Century"/>
            </a:endParaRPr>
          </a:p>
          <a:p>
            <a:pPr indent="0" lvl="0" marL="0" marR="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for small businesses</a:t>
            </a:r>
            <a:endParaRPr b="1" i="1" sz="2400">
              <a:solidFill>
                <a:schemeClr val="accent1"/>
              </a:solidFill>
              <a:latin typeface="Twentieth Century"/>
              <a:ea typeface="Twentieth Century"/>
              <a:cs typeface="Twentieth Century"/>
              <a:sym typeface="Twentieth Century"/>
            </a:endParaRPr>
          </a:p>
        </p:txBody>
      </p:sp>
      <p:sp>
        <p:nvSpPr>
          <p:cNvPr id="584" name="Google Shape;584;g24a0f70830a_1_340"/>
          <p:cNvSpPr txBox="1"/>
          <p:nvPr/>
        </p:nvSpPr>
        <p:spPr>
          <a:xfrm>
            <a:off x="6698650" y="4980325"/>
            <a:ext cx="2654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i="1" lang="en-US" sz="2400">
                <a:solidFill>
                  <a:schemeClr val="accent1"/>
                </a:solidFill>
                <a:latin typeface="Twentieth Century"/>
                <a:ea typeface="Twentieth Century"/>
                <a:cs typeface="Twentieth Century"/>
                <a:sym typeface="Twentieth Century"/>
              </a:rPr>
              <a:t>Recommendations </a:t>
            </a:r>
            <a:endParaRPr b="1" i="1" sz="2400">
              <a:solidFill>
                <a:schemeClr val="accent1"/>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4a0f70830a_1_353"/>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Recommendations</a:t>
            </a:r>
            <a:r>
              <a:rPr lang="en-US"/>
              <a:t> </a:t>
            </a:r>
            <a:endParaRPr/>
          </a:p>
          <a:p>
            <a:pPr indent="0" lvl="0" marL="0" rtl="0" algn="l">
              <a:lnSpc>
                <a:spcPct val="100000"/>
              </a:lnSpc>
              <a:spcBef>
                <a:spcPts val="0"/>
              </a:spcBef>
              <a:spcAft>
                <a:spcPts val="0"/>
              </a:spcAft>
              <a:buSzPts val="1400"/>
              <a:buNone/>
            </a:pPr>
            <a:r>
              <a:rPr lang="en-US"/>
              <a:t> </a:t>
            </a:r>
            <a:endParaRPr/>
          </a:p>
        </p:txBody>
      </p:sp>
      <p:sp>
        <p:nvSpPr>
          <p:cNvPr id="591" name="Google Shape;591;g24a0f70830a_1_353"/>
          <p:cNvSpPr txBox="1"/>
          <p:nvPr>
            <p:ph idx="1" type="body"/>
          </p:nvPr>
        </p:nvSpPr>
        <p:spPr>
          <a:xfrm>
            <a:off x="406050" y="776700"/>
            <a:ext cx="8331900" cy="60813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fontScale="85000" lnSpcReduction="10000"/>
          </a:bodyPr>
          <a:lstStyle/>
          <a:p>
            <a:pPr indent="0" lvl="0" marL="0" rtl="0" algn="l">
              <a:lnSpc>
                <a:spcPct val="150000"/>
              </a:lnSpc>
              <a:spcBef>
                <a:spcPts val="0"/>
              </a:spcBef>
              <a:spcAft>
                <a:spcPts val="0"/>
              </a:spcAft>
              <a:buNone/>
            </a:pPr>
            <a:r>
              <a:t/>
            </a:r>
            <a:endParaRPr sz="2200"/>
          </a:p>
          <a:p>
            <a:pPr indent="-347345" lvl="0" marL="457200" rtl="0" algn="l">
              <a:lnSpc>
                <a:spcPct val="150000"/>
              </a:lnSpc>
              <a:spcBef>
                <a:spcPts val="0"/>
              </a:spcBef>
              <a:spcAft>
                <a:spcPts val="0"/>
              </a:spcAft>
              <a:buSzPct val="100000"/>
              <a:buChar char="●"/>
            </a:pPr>
            <a:r>
              <a:rPr b="1" lang="en-US" sz="2200"/>
              <a:t>BA/ DA analysis method using visualizations </a:t>
            </a:r>
            <a:endParaRPr b="1" sz="2200"/>
          </a:p>
          <a:p>
            <a:pPr indent="-347344" lvl="1" marL="914400" rtl="0" algn="l">
              <a:lnSpc>
                <a:spcPct val="150000"/>
              </a:lnSpc>
              <a:spcBef>
                <a:spcPts val="0"/>
              </a:spcBef>
              <a:spcAft>
                <a:spcPts val="0"/>
              </a:spcAft>
              <a:buSzPct val="100000"/>
              <a:buChar char="○"/>
            </a:pPr>
            <a:r>
              <a:rPr lang="en-US" sz="2200"/>
              <a:t>Measure the success of the support in different regions and industries </a:t>
            </a:r>
            <a:endParaRPr sz="2200"/>
          </a:p>
          <a:p>
            <a:pPr indent="0" lvl="0" marL="0" rtl="0" algn="l">
              <a:lnSpc>
                <a:spcPct val="150000"/>
              </a:lnSpc>
              <a:spcBef>
                <a:spcPts val="0"/>
              </a:spcBef>
              <a:spcAft>
                <a:spcPts val="0"/>
              </a:spcAft>
              <a:buNone/>
            </a:pPr>
            <a:r>
              <a:t/>
            </a:r>
            <a:endParaRPr b="1" sz="2200"/>
          </a:p>
          <a:p>
            <a:pPr indent="-347345" lvl="0" marL="457200" rtl="0" algn="l">
              <a:lnSpc>
                <a:spcPct val="150000"/>
              </a:lnSpc>
              <a:spcBef>
                <a:spcPts val="0"/>
              </a:spcBef>
              <a:spcAft>
                <a:spcPts val="0"/>
              </a:spcAft>
              <a:buSzPct val="100000"/>
              <a:buChar char="●"/>
            </a:pPr>
            <a:r>
              <a:rPr b="1" lang="en-US" sz="2200"/>
              <a:t>Data collection strategy </a:t>
            </a:r>
            <a:endParaRPr b="1" sz="2200"/>
          </a:p>
          <a:p>
            <a:pPr indent="-347344" lvl="1" marL="914400" rtl="0" algn="l">
              <a:lnSpc>
                <a:spcPct val="150000"/>
              </a:lnSpc>
              <a:spcBef>
                <a:spcPts val="0"/>
              </a:spcBef>
              <a:spcAft>
                <a:spcPts val="0"/>
              </a:spcAft>
              <a:buSzPct val="100000"/>
              <a:buChar char="○"/>
            </a:pPr>
            <a:r>
              <a:rPr lang="en-US" sz="2200"/>
              <a:t>E</a:t>
            </a:r>
            <a:r>
              <a:rPr lang="en-US" sz="2200"/>
              <a:t>nable</a:t>
            </a:r>
            <a:r>
              <a:rPr lang="en-US" sz="2200"/>
              <a:t> the forecast and improve the BA/ DA analysis </a:t>
            </a:r>
            <a:endParaRPr sz="2200"/>
          </a:p>
          <a:p>
            <a:pPr indent="0" lvl="0" marL="0" rtl="0" algn="l">
              <a:lnSpc>
                <a:spcPct val="150000"/>
              </a:lnSpc>
              <a:spcBef>
                <a:spcPts val="0"/>
              </a:spcBef>
              <a:spcAft>
                <a:spcPts val="0"/>
              </a:spcAft>
              <a:buNone/>
            </a:pPr>
            <a:r>
              <a:t/>
            </a:r>
            <a:endParaRPr b="1" sz="2200"/>
          </a:p>
          <a:p>
            <a:pPr indent="-347345" lvl="0" marL="457200" rtl="0" algn="l">
              <a:lnSpc>
                <a:spcPct val="150000"/>
              </a:lnSpc>
              <a:spcBef>
                <a:spcPts val="0"/>
              </a:spcBef>
              <a:spcAft>
                <a:spcPts val="0"/>
              </a:spcAft>
              <a:buSzPct val="100000"/>
              <a:buChar char="●"/>
            </a:pPr>
            <a:r>
              <a:rPr b="1" lang="en-US" sz="2200"/>
              <a:t>Forecast method</a:t>
            </a:r>
            <a:endParaRPr b="1" sz="2200"/>
          </a:p>
          <a:p>
            <a:pPr indent="-347344" lvl="1" marL="914400" rtl="0" algn="l">
              <a:lnSpc>
                <a:spcPct val="150000"/>
              </a:lnSpc>
              <a:spcBef>
                <a:spcPts val="0"/>
              </a:spcBef>
              <a:spcAft>
                <a:spcPts val="0"/>
              </a:spcAft>
              <a:buSzPct val="100000"/>
              <a:buChar char="○"/>
            </a:pPr>
            <a:r>
              <a:rPr lang="en-US" sz="2200"/>
              <a:t>Foresee the future support success, then apply the BA/DA analysis method</a:t>
            </a:r>
            <a:endParaRPr sz="2200"/>
          </a:p>
          <a:p>
            <a:pPr indent="0" lvl="0" marL="0" rtl="0" algn="l">
              <a:lnSpc>
                <a:spcPct val="150000"/>
              </a:lnSpc>
              <a:spcBef>
                <a:spcPts val="0"/>
              </a:spcBef>
              <a:spcAft>
                <a:spcPts val="0"/>
              </a:spcAft>
              <a:buNone/>
            </a:pPr>
            <a:r>
              <a:t/>
            </a:r>
            <a:endParaRPr b="1" sz="2200"/>
          </a:p>
          <a:p>
            <a:pPr indent="-347345" lvl="0" marL="457200" rtl="0" algn="l">
              <a:lnSpc>
                <a:spcPct val="150000"/>
              </a:lnSpc>
              <a:spcBef>
                <a:spcPts val="0"/>
              </a:spcBef>
              <a:spcAft>
                <a:spcPts val="0"/>
              </a:spcAft>
              <a:buSzPct val="100000"/>
              <a:buChar char="●"/>
            </a:pPr>
            <a:r>
              <a:rPr b="1" lang="en-US" sz="2200"/>
              <a:t>Automated visualization generalization method </a:t>
            </a:r>
            <a:endParaRPr b="1" sz="2200"/>
          </a:p>
          <a:p>
            <a:pPr indent="-347344" lvl="1" marL="914400" rtl="0" algn="l">
              <a:lnSpc>
                <a:spcPct val="150000"/>
              </a:lnSpc>
              <a:spcBef>
                <a:spcPts val="0"/>
              </a:spcBef>
              <a:spcAft>
                <a:spcPts val="0"/>
              </a:spcAft>
              <a:buSzPct val="100000"/>
              <a:buChar char="○"/>
            </a:pPr>
            <a:r>
              <a:rPr lang="en-US" sz="2200"/>
              <a:t>Automate the visualization process of the BA/DA analysis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24a0f70830a_1_377"/>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a:t>
            </a:r>
            <a:endParaRPr/>
          </a:p>
          <a:p>
            <a:pPr indent="0" lvl="0" marL="0" rtl="0" algn="l">
              <a:lnSpc>
                <a:spcPct val="100000"/>
              </a:lnSpc>
              <a:spcBef>
                <a:spcPts val="0"/>
              </a:spcBef>
              <a:spcAft>
                <a:spcPts val="0"/>
              </a:spcAft>
              <a:buSzPts val="1400"/>
              <a:buNone/>
            </a:pPr>
            <a:r>
              <a:rPr lang="en-US"/>
              <a:t> </a:t>
            </a:r>
            <a:endParaRPr/>
          </a:p>
        </p:txBody>
      </p:sp>
      <p:sp>
        <p:nvSpPr>
          <p:cNvPr id="598" name="Google Shape;598;g24a0f70830a_1_377"/>
          <p:cNvSpPr txBox="1"/>
          <p:nvPr>
            <p:ph idx="1" type="body"/>
          </p:nvPr>
        </p:nvSpPr>
        <p:spPr>
          <a:xfrm>
            <a:off x="457200" y="1032025"/>
            <a:ext cx="8686800" cy="68580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None/>
            </a:pPr>
            <a:r>
              <a:rPr b="1" lang="en-US" sz="2200"/>
              <a:t>Data collection strategy- Collect the data in more frequent basis</a:t>
            </a:r>
            <a:endParaRPr b="1" sz="2200"/>
          </a:p>
          <a:p>
            <a:pPr indent="0" lvl="0" marL="0" rtl="0" algn="l">
              <a:lnSpc>
                <a:spcPct val="150000"/>
              </a:lnSpc>
              <a:spcBef>
                <a:spcPts val="0"/>
              </a:spcBef>
              <a:spcAft>
                <a:spcPts val="0"/>
              </a:spcAft>
              <a:buNone/>
            </a:pPr>
            <a:r>
              <a:t/>
            </a:r>
            <a:endParaRPr b="1" sz="2200"/>
          </a:p>
          <a:p>
            <a:pPr indent="-368300" lvl="0" marL="457200" rtl="0" algn="l">
              <a:lnSpc>
                <a:spcPct val="150000"/>
              </a:lnSpc>
              <a:spcBef>
                <a:spcPts val="0"/>
              </a:spcBef>
              <a:spcAft>
                <a:spcPts val="0"/>
              </a:spcAft>
              <a:buSzPts val="2200"/>
              <a:buChar char="●"/>
            </a:pPr>
            <a:r>
              <a:rPr lang="en-US" sz="2200"/>
              <a:t>Solve this assumption: The data in the current year June represents the effect of the support applied during the last year June to the current year June- Annually data only tell the overall variation across years</a:t>
            </a:r>
            <a:endParaRPr sz="2200"/>
          </a:p>
          <a:p>
            <a:pPr indent="0" lvl="0" marL="0" rtl="0" algn="l">
              <a:lnSpc>
                <a:spcPct val="150000"/>
              </a:lnSpc>
              <a:spcBef>
                <a:spcPts val="0"/>
              </a:spcBef>
              <a:spcAft>
                <a:spcPts val="0"/>
              </a:spcAft>
              <a:buNone/>
            </a:pPr>
            <a:r>
              <a:t/>
            </a:r>
            <a:endParaRPr sz="2200">
              <a:solidFill>
                <a:schemeClr val="accent1"/>
              </a:solidFill>
            </a:endParaRPr>
          </a:p>
          <a:p>
            <a:pPr indent="-368300" lvl="0" marL="457200" rtl="0" algn="l">
              <a:lnSpc>
                <a:spcPct val="150000"/>
              </a:lnSpc>
              <a:spcBef>
                <a:spcPts val="0"/>
              </a:spcBef>
              <a:spcAft>
                <a:spcPts val="0"/>
              </a:spcAft>
              <a:buSzPts val="2200"/>
              <a:buChar char="●"/>
            </a:pPr>
            <a:r>
              <a:rPr lang="en-US" sz="2200"/>
              <a:t>Narrow down the impact date range when using the BA/DA analysis to measure the success of the support across different time slots- For example, collect every two weeks to show the monthly effect of the support.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4a0f70830a_1_390"/>
          <p:cNvSpPr txBox="1"/>
          <p:nvPr>
            <p:ph type="title"/>
          </p:nvPr>
        </p:nvSpPr>
        <p:spPr>
          <a:xfrm>
            <a:off x="457200" y="117475"/>
            <a:ext cx="82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Support Success Measurement for small businesses</a:t>
            </a:r>
            <a:endParaRPr/>
          </a:p>
        </p:txBody>
      </p:sp>
      <p:sp>
        <p:nvSpPr>
          <p:cNvPr id="605" name="Google Shape;605;g24a0f70830a_1_390"/>
          <p:cNvSpPr txBox="1"/>
          <p:nvPr>
            <p:ph idx="1" type="body"/>
          </p:nvPr>
        </p:nvSpPr>
        <p:spPr>
          <a:xfrm>
            <a:off x="58900" y="1115000"/>
            <a:ext cx="8979900" cy="5927700"/>
          </a:xfrm>
          <a:prstGeom prst="rect">
            <a:avLst/>
          </a:prstGeom>
        </p:spPr>
        <p:txBody>
          <a:bodyPr anchorCtr="0" anchor="t" bIns="45700" lIns="91425" spcFirstLastPara="1" rIns="91425" wrap="square" tIns="45700">
            <a:normAutofit/>
          </a:bodyPr>
          <a:lstStyle/>
          <a:p>
            <a:pPr indent="457200" lvl="0" marL="0" rtl="0" algn="l">
              <a:spcBef>
                <a:spcPts val="480"/>
              </a:spcBef>
              <a:spcAft>
                <a:spcPts val="0"/>
              </a:spcAft>
              <a:buNone/>
            </a:pPr>
            <a:r>
              <a:rPr b="1" lang="en-US"/>
              <a:t>Imagine if we could </a:t>
            </a:r>
            <a:r>
              <a:rPr b="1" lang="en-US"/>
              <a:t>foresee</a:t>
            </a:r>
            <a:r>
              <a:rPr b="1" lang="en-US"/>
              <a:t> this in 2021</a:t>
            </a:r>
            <a:endParaRPr b="1"/>
          </a:p>
          <a:p>
            <a:pPr indent="0" lvl="0" marL="0" rtl="0" algn="l">
              <a:spcBef>
                <a:spcPts val="480"/>
              </a:spcBef>
              <a:spcAft>
                <a:spcPts val="0"/>
              </a:spcAft>
              <a:buNone/>
            </a:pPr>
            <a:r>
              <a:t/>
            </a:r>
            <a:endParaRPr b="1"/>
          </a:p>
          <a:p>
            <a:pPr indent="0" lvl="0" marL="0" rtl="0" algn="l">
              <a:spcBef>
                <a:spcPts val="480"/>
              </a:spcBef>
              <a:spcAft>
                <a:spcPts val="0"/>
              </a:spcAft>
              <a:buNone/>
            </a:pPr>
            <a:r>
              <a:t/>
            </a:r>
            <a:endParaRPr/>
          </a:p>
        </p:txBody>
      </p:sp>
      <p:pic>
        <p:nvPicPr>
          <p:cNvPr id="606" name="Google Shape;606;g24a0f70830a_1_390"/>
          <p:cNvPicPr preferRelativeResize="0"/>
          <p:nvPr/>
        </p:nvPicPr>
        <p:blipFill>
          <a:blip r:embed="rId3">
            <a:alphaModFix/>
          </a:blip>
          <a:stretch>
            <a:fillRect/>
          </a:stretch>
        </p:blipFill>
        <p:spPr>
          <a:xfrm>
            <a:off x="203696" y="2045801"/>
            <a:ext cx="4579249" cy="3209675"/>
          </a:xfrm>
          <a:prstGeom prst="rect">
            <a:avLst/>
          </a:prstGeom>
          <a:noFill/>
          <a:ln>
            <a:noFill/>
          </a:ln>
        </p:spPr>
      </p:pic>
      <p:pic>
        <p:nvPicPr>
          <p:cNvPr id="607" name="Google Shape;607;g24a0f70830a_1_390"/>
          <p:cNvPicPr preferRelativeResize="0"/>
          <p:nvPr/>
        </p:nvPicPr>
        <p:blipFill>
          <a:blip r:embed="rId4">
            <a:alphaModFix/>
          </a:blip>
          <a:stretch>
            <a:fillRect/>
          </a:stretch>
        </p:blipFill>
        <p:spPr>
          <a:xfrm>
            <a:off x="4546600" y="1999550"/>
            <a:ext cx="4249074" cy="3302175"/>
          </a:xfrm>
          <a:prstGeom prst="rect">
            <a:avLst/>
          </a:prstGeom>
          <a:noFill/>
          <a:ln>
            <a:noFill/>
          </a:ln>
        </p:spPr>
      </p:pic>
      <p:sp>
        <p:nvSpPr>
          <p:cNvPr id="608" name="Google Shape;608;g24a0f70830a_1_390"/>
          <p:cNvSpPr/>
          <p:nvPr/>
        </p:nvSpPr>
        <p:spPr>
          <a:xfrm>
            <a:off x="3241325" y="2045800"/>
            <a:ext cx="1066200" cy="9174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9" name="Google Shape;609;g24a0f70830a_1_390"/>
          <p:cNvSpPr/>
          <p:nvPr/>
        </p:nvSpPr>
        <p:spPr>
          <a:xfrm>
            <a:off x="2813825" y="4400900"/>
            <a:ext cx="427500" cy="9174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0" name="Google Shape;610;g24a0f70830a_1_390"/>
          <p:cNvSpPr/>
          <p:nvPr/>
        </p:nvSpPr>
        <p:spPr>
          <a:xfrm>
            <a:off x="7372775" y="2045800"/>
            <a:ext cx="1066200" cy="9936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1" name="Google Shape;611;g24a0f70830a_1_390"/>
          <p:cNvSpPr/>
          <p:nvPr/>
        </p:nvSpPr>
        <p:spPr>
          <a:xfrm>
            <a:off x="6945275" y="4400900"/>
            <a:ext cx="513000" cy="993600"/>
          </a:xfrm>
          <a:prstGeom prst="rect">
            <a:avLst/>
          </a:prstGeom>
          <a:noFill/>
          <a:ln cap="flat" cmpd="sng" w="57150">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24a0f70830a_1_432"/>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a:t>
            </a:r>
            <a:endParaRPr/>
          </a:p>
          <a:p>
            <a:pPr indent="0" lvl="0" marL="0" rtl="0" algn="l">
              <a:lnSpc>
                <a:spcPct val="100000"/>
              </a:lnSpc>
              <a:spcBef>
                <a:spcPts val="0"/>
              </a:spcBef>
              <a:spcAft>
                <a:spcPts val="0"/>
              </a:spcAft>
              <a:buSzPts val="1400"/>
              <a:buNone/>
            </a:pPr>
            <a:r>
              <a:rPr lang="en-US"/>
              <a:t> </a:t>
            </a:r>
            <a:endParaRPr/>
          </a:p>
        </p:txBody>
      </p:sp>
      <p:sp>
        <p:nvSpPr>
          <p:cNvPr id="618" name="Google Shape;618;g24a0f70830a_1_432"/>
          <p:cNvSpPr txBox="1"/>
          <p:nvPr>
            <p:ph idx="1" type="body"/>
          </p:nvPr>
        </p:nvSpPr>
        <p:spPr>
          <a:xfrm>
            <a:off x="457200" y="715775"/>
            <a:ext cx="8686800" cy="61422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fontScale="92500" lnSpcReduction="20000"/>
          </a:bodyPr>
          <a:lstStyle/>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rPr b="1" lang="en-US" sz="2200"/>
              <a:t>Data collection strategy- Collect the data in more frequent basis</a:t>
            </a:r>
            <a:endParaRPr b="1" sz="2200"/>
          </a:p>
          <a:p>
            <a:pPr indent="0" lvl="0" marL="0" rtl="0" algn="l">
              <a:lnSpc>
                <a:spcPct val="150000"/>
              </a:lnSpc>
              <a:spcBef>
                <a:spcPts val="0"/>
              </a:spcBef>
              <a:spcAft>
                <a:spcPts val="0"/>
              </a:spcAft>
              <a:buNone/>
            </a:pPr>
            <a:r>
              <a:t/>
            </a:r>
            <a:endParaRPr b="1" sz="2200"/>
          </a:p>
          <a:p>
            <a:pPr indent="-357822" lvl="0" marL="457200" rtl="0" algn="l">
              <a:lnSpc>
                <a:spcPct val="150000"/>
              </a:lnSpc>
              <a:spcBef>
                <a:spcPts val="0"/>
              </a:spcBef>
              <a:spcAft>
                <a:spcPts val="0"/>
              </a:spcAft>
              <a:buSzPct val="100000"/>
              <a:buChar char="●"/>
            </a:pPr>
            <a:r>
              <a:rPr lang="en-US" sz="2200"/>
              <a:t>Collect the data in more frequent basis could give more time slots, which enables the forecast model building like the tourism have done.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rPr b="1" lang="en-US" sz="2200"/>
              <a:t>Poor performance model built in W8- 42% prediction accuracy  </a:t>
            </a:r>
            <a:endParaRPr b="1" sz="2200"/>
          </a:p>
          <a:p>
            <a:pPr indent="0" lvl="0" marL="0" rtl="0" algn="l">
              <a:lnSpc>
                <a:spcPct val="150000"/>
              </a:lnSpc>
              <a:spcBef>
                <a:spcPts val="0"/>
              </a:spcBef>
              <a:spcAft>
                <a:spcPts val="0"/>
              </a:spcAft>
              <a:buNone/>
            </a:pPr>
            <a:r>
              <a:t/>
            </a:r>
            <a:endParaRPr sz="2200">
              <a:solidFill>
                <a:schemeClr val="accent1"/>
              </a:solidFill>
            </a:endParaRPr>
          </a:p>
          <a:p>
            <a:pPr indent="-357822" lvl="0" marL="457200" rtl="0" algn="l">
              <a:lnSpc>
                <a:spcPct val="150000"/>
              </a:lnSpc>
              <a:spcBef>
                <a:spcPts val="0"/>
              </a:spcBef>
              <a:spcAft>
                <a:spcPts val="0"/>
              </a:spcAft>
              <a:buSzPct val="100000"/>
              <a:buChar char="●"/>
            </a:pPr>
            <a:r>
              <a:rPr lang="en-US" sz="2200"/>
              <a:t>Only have 2018-2022 annually data (5 time slots), Time series forecasting need at least 25 time slots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p:txBody>
      </p:sp>
      <p:sp>
        <p:nvSpPr>
          <p:cNvPr id="619" name="Google Shape;619;g24a0f70830a_1_432"/>
          <p:cNvSpPr txBox="1"/>
          <p:nvPr/>
        </p:nvSpPr>
        <p:spPr>
          <a:xfrm>
            <a:off x="457200" y="3298425"/>
            <a:ext cx="7654500" cy="400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t/>
            </a:r>
            <a:endParaRPr/>
          </a:p>
        </p:txBody>
      </p:sp>
      <p:pic>
        <p:nvPicPr>
          <p:cNvPr descr="一張含有 文字 的圖片&#10;&#10;Description automatically generated" id="620" name="Google Shape;620;g24a0f70830a_1_432"/>
          <p:cNvPicPr preferRelativeResize="0"/>
          <p:nvPr/>
        </p:nvPicPr>
        <p:blipFill rotWithShape="1">
          <a:blip r:embed="rId3">
            <a:alphaModFix/>
          </a:blip>
          <a:srcRect b="0" l="0" r="0" t="0"/>
          <a:stretch/>
        </p:blipFill>
        <p:spPr>
          <a:xfrm>
            <a:off x="215111" y="4946491"/>
            <a:ext cx="8662989" cy="1031307"/>
          </a:xfrm>
          <a:prstGeom prst="rect">
            <a:avLst/>
          </a:prstGeom>
          <a:noFill/>
          <a:ln>
            <a:noFill/>
          </a:ln>
        </p:spPr>
      </p:pic>
      <p:sp>
        <p:nvSpPr>
          <p:cNvPr id="621" name="Google Shape;621;g24a0f70830a_1_432"/>
          <p:cNvSpPr/>
          <p:nvPr/>
        </p:nvSpPr>
        <p:spPr>
          <a:xfrm>
            <a:off x="2330450" y="4866975"/>
            <a:ext cx="1864200" cy="400200"/>
          </a:xfrm>
          <a:prstGeom prst="rect">
            <a:avLst/>
          </a:prstGeom>
          <a:noFill/>
          <a:ln cap="flat" cmpd="sng" w="28575">
            <a:solidFill>
              <a:srgbClr val="E4402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4a0f70830a_1_442"/>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Recommendations</a:t>
            </a:r>
            <a:endParaRPr/>
          </a:p>
          <a:p>
            <a:pPr indent="0" lvl="0" marL="0" rtl="0" algn="l">
              <a:lnSpc>
                <a:spcPct val="100000"/>
              </a:lnSpc>
              <a:spcBef>
                <a:spcPts val="0"/>
              </a:spcBef>
              <a:spcAft>
                <a:spcPts val="0"/>
              </a:spcAft>
              <a:buSzPts val="1400"/>
              <a:buNone/>
            </a:pPr>
            <a:r>
              <a:rPr lang="en-US"/>
              <a:t> </a:t>
            </a:r>
            <a:endParaRPr/>
          </a:p>
        </p:txBody>
      </p:sp>
      <p:sp>
        <p:nvSpPr>
          <p:cNvPr id="628" name="Google Shape;628;g24a0f70830a_1_442"/>
          <p:cNvSpPr txBox="1"/>
          <p:nvPr>
            <p:ph idx="1" type="body"/>
          </p:nvPr>
        </p:nvSpPr>
        <p:spPr>
          <a:xfrm>
            <a:off x="0" y="944250"/>
            <a:ext cx="9144000" cy="69957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fontScale="92500" lnSpcReduction="10000"/>
          </a:bodyPr>
          <a:lstStyle/>
          <a:p>
            <a:pPr indent="0" lvl="0" marL="0" rtl="0" algn="l">
              <a:lnSpc>
                <a:spcPct val="150000"/>
              </a:lnSpc>
              <a:spcBef>
                <a:spcPts val="0"/>
              </a:spcBef>
              <a:spcAft>
                <a:spcPts val="0"/>
              </a:spcAft>
              <a:buNone/>
            </a:pPr>
            <a:r>
              <a:t/>
            </a:r>
            <a:endParaRPr sz="2200"/>
          </a:p>
          <a:p>
            <a:pPr indent="-357822" lvl="0" marL="457200" rtl="0" algn="l">
              <a:lnSpc>
                <a:spcPct val="150000"/>
              </a:lnSpc>
              <a:spcBef>
                <a:spcPts val="0"/>
              </a:spcBef>
              <a:spcAft>
                <a:spcPts val="0"/>
              </a:spcAft>
              <a:buSzPct val="100000"/>
              <a:buChar char="●"/>
            </a:pPr>
            <a:r>
              <a:rPr b="1" lang="en-US" sz="2200"/>
              <a:t>Forecast method can enable: </a:t>
            </a:r>
            <a:endParaRPr b="1" sz="2200"/>
          </a:p>
          <a:p>
            <a:pPr indent="-357822" lvl="1" marL="914400" rtl="0" algn="l">
              <a:lnSpc>
                <a:spcPct val="150000"/>
              </a:lnSpc>
              <a:spcBef>
                <a:spcPts val="0"/>
              </a:spcBef>
              <a:spcAft>
                <a:spcPts val="0"/>
              </a:spcAft>
              <a:buSzPct val="100000"/>
              <a:buChar char="○"/>
            </a:pPr>
            <a:r>
              <a:rPr lang="en-US" sz="2200"/>
              <a:t>Measure the success of the current support’s success in the following future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sz="2200"/>
          </a:p>
          <a:p>
            <a:pPr indent="-357822" lvl="1" marL="914400" rtl="0" algn="l">
              <a:lnSpc>
                <a:spcPct val="150000"/>
              </a:lnSpc>
              <a:spcBef>
                <a:spcPts val="0"/>
              </a:spcBef>
              <a:spcAft>
                <a:spcPts val="0"/>
              </a:spcAft>
              <a:buSzPct val="100000"/>
              <a:buChar char="○"/>
            </a:pPr>
            <a:r>
              <a:rPr lang="en-US" sz="2200"/>
              <a:t>Measure the impact of the problems (business close) in the following future, similar as the tourism problem</a:t>
            </a:r>
            <a:endParaRPr sz="2200"/>
          </a:p>
          <a:p>
            <a:pPr indent="-357822" lvl="2" marL="1371600" rtl="0" algn="l">
              <a:lnSpc>
                <a:spcPct val="150000"/>
              </a:lnSpc>
              <a:spcBef>
                <a:spcPts val="0"/>
              </a:spcBef>
              <a:spcAft>
                <a:spcPts val="0"/>
              </a:spcAft>
              <a:buSzPct val="100000"/>
              <a:buChar char="■"/>
            </a:pPr>
            <a:r>
              <a:rPr lang="en-US" sz="2200"/>
              <a:t>If we could forecast the number of businesses are </a:t>
            </a:r>
            <a:r>
              <a:rPr lang="en-US" sz="2200"/>
              <a:t>going</a:t>
            </a:r>
            <a:r>
              <a:rPr lang="en-US" sz="2200"/>
              <a:t> to close for specific regions and industries, the government could tailor the support program for these specific regions and industries. </a:t>
            </a:r>
            <a:endParaRPr sz="2200"/>
          </a:p>
          <a:p>
            <a:pPr indent="0" lvl="0" marL="0" rtl="0" algn="l">
              <a:lnSpc>
                <a:spcPct val="150000"/>
              </a:lnSpc>
              <a:spcBef>
                <a:spcPts val="0"/>
              </a:spcBef>
              <a:spcAft>
                <a:spcPts val="0"/>
              </a:spcAft>
              <a:buNone/>
            </a:pPr>
            <a:r>
              <a:t/>
            </a:r>
            <a:endParaRPr b="1" sz="2200"/>
          </a:p>
          <a:p>
            <a:pPr indent="0" lvl="0" marL="0" rtl="0" algn="l">
              <a:lnSpc>
                <a:spcPct val="150000"/>
              </a:lnSpc>
              <a:spcBef>
                <a:spcPts val="0"/>
              </a:spcBef>
              <a:spcAft>
                <a:spcPts val="0"/>
              </a:spcAft>
              <a:buNone/>
            </a:pPr>
            <a:r>
              <a:t/>
            </a:r>
            <a:endParaRPr b="1" sz="2200"/>
          </a:p>
          <a:p>
            <a:pPr indent="0" lvl="0" marL="91440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4932c0d593_2_0"/>
          <p:cNvSpPr txBox="1"/>
          <p:nvPr>
            <p:ph type="title"/>
          </p:nvPr>
        </p:nvSpPr>
        <p:spPr>
          <a:xfrm>
            <a:off x="397500" y="-445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COVID19 IN NSW</a:t>
            </a:r>
            <a:endParaRPr/>
          </a:p>
        </p:txBody>
      </p:sp>
      <p:sp>
        <p:nvSpPr>
          <p:cNvPr id="172" name="Google Shape;172;g24932c0d593_2_0"/>
          <p:cNvSpPr txBox="1"/>
          <p:nvPr/>
        </p:nvSpPr>
        <p:spPr>
          <a:xfrm>
            <a:off x="7662649" y="1686075"/>
            <a:ext cx="14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grpSp>
        <p:nvGrpSpPr>
          <p:cNvPr id="173" name="Google Shape;173;g24932c0d593_2_0"/>
          <p:cNvGrpSpPr/>
          <p:nvPr/>
        </p:nvGrpSpPr>
        <p:grpSpPr>
          <a:xfrm>
            <a:off x="110099" y="2330848"/>
            <a:ext cx="1797282" cy="1636483"/>
            <a:chOff x="2983235" y="2132054"/>
            <a:chExt cx="1797282" cy="1455946"/>
          </a:xfrm>
        </p:grpSpPr>
        <p:sp>
          <p:nvSpPr>
            <p:cNvPr id="174" name="Google Shape;174;g24932c0d593_2_0"/>
            <p:cNvSpPr/>
            <p:nvPr/>
          </p:nvSpPr>
          <p:spPr>
            <a:xfrm>
              <a:off x="3485717" y="3079475"/>
              <a:ext cx="1294800" cy="133500"/>
            </a:xfrm>
            <a:prstGeom prst="rect">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24932c0d593_2_0"/>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500">
                  <a:latin typeface="Roboto"/>
                  <a:ea typeface="Roboto"/>
                  <a:cs typeface="Roboto"/>
                  <a:sym typeface="Roboto"/>
                </a:rPr>
                <a:t>Jan 2020</a:t>
              </a:r>
              <a:endParaRPr b="1" sz="1500">
                <a:latin typeface="Roboto"/>
                <a:ea typeface="Roboto"/>
                <a:cs typeface="Roboto"/>
                <a:sym typeface="Roboto"/>
              </a:endParaRPr>
            </a:p>
          </p:txBody>
        </p:sp>
        <p:sp>
          <p:nvSpPr>
            <p:cNvPr id="176" name="Google Shape;176;g24932c0d593_2_0"/>
            <p:cNvSpPr txBox="1"/>
            <p:nvPr/>
          </p:nvSpPr>
          <p:spPr>
            <a:xfrm>
              <a:off x="2983235" y="2132054"/>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Roboto"/>
                  <a:ea typeface="Roboto"/>
                  <a:cs typeface="Roboto"/>
                  <a:sym typeface="Roboto"/>
                </a:rPr>
                <a:t>25 January - </a:t>
              </a:r>
              <a:r>
                <a:rPr lang="en-US" sz="1100">
                  <a:latin typeface="Roboto"/>
                  <a:ea typeface="Roboto"/>
                  <a:cs typeface="Roboto"/>
                  <a:sym typeface="Roboto"/>
                </a:rPr>
                <a:t>First COVID-19 case</a:t>
              </a:r>
              <a:endParaRPr b="1" sz="1100">
                <a:latin typeface="Roboto"/>
                <a:ea typeface="Roboto"/>
                <a:cs typeface="Roboto"/>
                <a:sym typeface="Roboto"/>
              </a:endParaRPr>
            </a:p>
          </p:txBody>
        </p:sp>
        <p:grpSp>
          <p:nvGrpSpPr>
            <p:cNvPr id="177" name="Google Shape;177;g24932c0d593_2_0"/>
            <p:cNvGrpSpPr/>
            <p:nvPr/>
          </p:nvGrpSpPr>
          <p:grpSpPr>
            <a:xfrm>
              <a:off x="3435870" y="2800065"/>
              <a:ext cx="92400" cy="411825"/>
              <a:chOff x="845575" y="2563700"/>
              <a:chExt cx="92400" cy="411825"/>
            </a:xfrm>
          </p:grpSpPr>
          <p:sp>
            <p:nvSpPr>
              <p:cNvPr id="178" name="Google Shape;178;g24932c0d593_2_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g24932c0d593_2_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180" name="Google Shape;180;g24932c0d593_2_0"/>
          <p:cNvGrpSpPr/>
          <p:nvPr/>
        </p:nvGrpSpPr>
        <p:grpSpPr>
          <a:xfrm>
            <a:off x="1187700" y="2725463"/>
            <a:ext cx="2014577" cy="2593587"/>
            <a:chOff x="1471234" y="2483135"/>
            <a:chExt cx="2014577" cy="2307461"/>
          </a:xfrm>
        </p:grpSpPr>
        <p:sp>
          <p:nvSpPr>
            <p:cNvPr id="181" name="Google Shape;181;g24932c0d593_2_0"/>
            <p:cNvSpPr/>
            <p:nvPr/>
          </p:nvSpPr>
          <p:spPr>
            <a:xfrm>
              <a:off x="2191011" y="3079475"/>
              <a:ext cx="1294800" cy="133500"/>
            </a:xfrm>
            <a:prstGeom prst="rect">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4932c0d593_2_0"/>
            <p:cNvSpPr txBox="1"/>
            <p:nvPr/>
          </p:nvSpPr>
          <p:spPr>
            <a:xfrm>
              <a:off x="1822596" y="2483135"/>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500">
                  <a:latin typeface="Roboto"/>
                  <a:ea typeface="Roboto"/>
                  <a:cs typeface="Roboto"/>
                  <a:sym typeface="Roboto"/>
                </a:rPr>
                <a:t>Mar 2020</a:t>
              </a:r>
              <a:endParaRPr b="1" sz="1500">
                <a:latin typeface="Roboto"/>
                <a:ea typeface="Roboto"/>
                <a:cs typeface="Roboto"/>
                <a:sym typeface="Roboto"/>
              </a:endParaRPr>
            </a:p>
          </p:txBody>
        </p:sp>
        <p:sp>
          <p:nvSpPr>
            <p:cNvPr id="183" name="Google Shape;183;g24932c0d593_2_0"/>
            <p:cNvSpPr txBox="1"/>
            <p:nvPr/>
          </p:nvSpPr>
          <p:spPr>
            <a:xfrm>
              <a:off x="1471234" y="3663796"/>
              <a:ext cx="16830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Roboto"/>
                  <a:ea typeface="Roboto"/>
                  <a:cs typeface="Roboto"/>
                  <a:sym typeface="Roboto"/>
                </a:rPr>
                <a:t>15 March - </a:t>
              </a:r>
              <a:r>
                <a:rPr lang="en-US" sz="1100">
                  <a:latin typeface="Roboto"/>
                  <a:ea typeface="Roboto"/>
                  <a:cs typeface="Roboto"/>
                  <a:sym typeface="Roboto"/>
                </a:rPr>
                <a:t>Special NSW Cabinet formed to combat COVID-19</a:t>
              </a:r>
              <a:endParaRPr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b="1" lang="en-US" sz="1100">
                  <a:latin typeface="Roboto"/>
                  <a:ea typeface="Roboto"/>
                  <a:cs typeface="Roboto"/>
                  <a:sym typeface="Roboto"/>
                </a:rPr>
                <a:t>20 March - </a:t>
              </a:r>
              <a:r>
                <a:rPr lang="en-US" sz="1100">
                  <a:latin typeface="Roboto"/>
                  <a:ea typeface="Roboto"/>
                  <a:cs typeface="Roboto"/>
                  <a:sym typeface="Roboto"/>
                </a:rPr>
                <a:t>Australia</a:t>
              </a:r>
              <a:r>
                <a:rPr lang="en-US" sz="1100">
                  <a:latin typeface="Roboto"/>
                  <a:ea typeface="Roboto"/>
                  <a:cs typeface="Roboto"/>
                  <a:sym typeface="Roboto"/>
                </a:rPr>
                <a:t> </a:t>
              </a:r>
              <a:r>
                <a:rPr lang="en-US" sz="1100">
                  <a:solidFill>
                    <a:schemeClr val="accent1"/>
                  </a:solidFill>
                  <a:latin typeface="Roboto"/>
                  <a:ea typeface="Roboto"/>
                  <a:cs typeface="Roboto"/>
                  <a:sym typeface="Roboto"/>
                </a:rPr>
                <a:t>borders closed</a:t>
              </a:r>
              <a:r>
                <a:rPr lang="en-US" sz="1100">
                  <a:latin typeface="Roboto"/>
                  <a:ea typeface="Roboto"/>
                  <a:cs typeface="Roboto"/>
                  <a:sym typeface="Roboto"/>
                </a:rPr>
                <a:t> to non-residents</a:t>
              </a:r>
              <a:endParaRPr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b="1" lang="en-US" sz="1100">
                  <a:latin typeface="Roboto"/>
                  <a:ea typeface="Roboto"/>
                  <a:cs typeface="Roboto"/>
                  <a:sym typeface="Roboto"/>
                </a:rPr>
                <a:t>30 March - </a:t>
              </a:r>
              <a:r>
                <a:rPr lang="en-US" sz="1100">
                  <a:latin typeface="Roboto"/>
                  <a:ea typeface="Roboto"/>
                  <a:cs typeface="Roboto"/>
                  <a:sym typeface="Roboto"/>
                </a:rPr>
                <a:t>Gathering </a:t>
              </a:r>
              <a:r>
                <a:rPr lang="en-US" sz="1100">
                  <a:solidFill>
                    <a:schemeClr val="accent1"/>
                  </a:solidFill>
                  <a:latin typeface="Roboto"/>
                  <a:ea typeface="Roboto"/>
                  <a:cs typeface="Roboto"/>
                  <a:sym typeface="Roboto"/>
                </a:rPr>
                <a:t>restrictions</a:t>
              </a:r>
              <a:r>
                <a:rPr lang="en-US" sz="1100">
                  <a:latin typeface="Roboto"/>
                  <a:ea typeface="Roboto"/>
                  <a:cs typeface="Roboto"/>
                  <a:sym typeface="Roboto"/>
                </a:rPr>
                <a:t> introduced</a:t>
              </a:r>
              <a:endParaRPr sz="1100">
                <a:latin typeface="Roboto"/>
                <a:ea typeface="Roboto"/>
                <a:cs typeface="Roboto"/>
                <a:sym typeface="Roboto"/>
              </a:endParaRPr>
            </a:p>
          </p:txBody>
        </p:sp>
        <p:grpSp>
          <p:nvGrpSpPr>
            <p:cNvPr id="184" name="Google Shape;184;g24932c0d593_2_0"/>
            <p:cNvGrpSpPr/>
            <p:nvPr/>
          </p:nvGrpSpPr>
          <p:grpSpPr>
            <a:xfrm rot="10800000">
              <a:off x="2149293" y="3079467"/>
              <a:ext cx="92400" cy="411825"/>
              <a:chOff x="2072481" y="2563700"/>
              <a:chExt cx="92400" cy="411825"/>
            </a:xfrm>
          </p:grpSpPr>
          <p:cxnSp>
            <p:nvCxnSpPr>
              <p:cNvPr id="185" name="Google Shape;185;g24932c0d593_2_0"/>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6" name="Google Shape;186;g24932c0d593_2_0"/>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 name="Google Shape;187;g24932c0d593_2_0"/>
          <p:cNvGrpSpPr/>
          <p:nvPr/>
        </p:nvGrpSpPr>
        <p:grpSpPr>
          <a:xfrm>
            <a:off x="2659489" y="2365723"/>
            <a:ext cx="1837494" cy="1601608"/>
            <a:chOff x="2943023" y="2163081"/>
            <a:chExt cx="1837494" cy="1424918"/>
          </a:xfrm>
        </p:grpSpPr>
        <p:sp>
          <p:nvSpPr>
            <p:cNvPr id="188" name="Google Shape;188;g24932c0d593_2_0"/>
            <p:cNvSpPr/>
            <p:nvPr/>
          </p:nvSpPr>
          <p:spPr>
            <a:xfrm>
              <a:off x="3485717" y="3079475"/>
              <a:ext cx="1294800" cy="133500"/>
            </a:xfrm>
            <a:prstGeom prst="rect">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4932c0d593_2_0"/>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500">
                  <a:latin typeface="Roboto"/>
                  <a:ea typeface="Roboto"/>
                  <a:cs typeface="Roboto"/>
                  <a:sym typeface="Roboto"/>
                </a:rPr>
                <a:t>Jun 2020</a:t>
              </a:r>
              <a:endParaRPr b="1" sz="1500">
                <a:latin typeface="Roboto"/>
                <a:ea typeface="Roboto"/>
                <a:cs typeface="Roboto"/>
                <a:sym typeface="Roboto"/>
              </a:endParaRPr>
            </a:p>
          </p:txBody>
        </p:sp>
        <p:sp>
          <p:nvSpPr>
            <p:cNvPr id="190" name="Google Shape;190;g24932c0d593_2_0"/>
            <p:cNvSpPr txBox="1"/>
            <p:nvPr/>
          </p:nvSpPr>
          <p:spPr>
            <a:xfrm>
              <a:off x="2943023" y="2163081"/>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Roboto"/>
                  <a:ea typeface="Roboto"/>
                  <a:cs typeface="Roboto"/>
                  <a:sym typeface="Roboto"/>
                </a:rPr>
                <a:t>1 June - </a:t>
              </a:r>
              <a:r>
                <a:rPr lang="en-US" sz="1100">
                  <a:latin typeface="Roboto"/>
                  <a:ea typeface="Roboto"/>
                  <a:cs typeface="Roboto"/>
                  <a:sym typeface="Roboto"/>
                </a:rPr>
                <a:t>Further restrictions eased </a:t>
              </a:r>
              <a:endParaRPr sz="11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nvGrpSpPr>
            <p:cNvPr id="191" name="Google Shape;191;g24932c0d593_2_0"/>
            <p:cNvGrpSpPr/>
            <p:nvPr/>
          </p:nvGrpSpPr>
          <p:grpSpPr>
            <a:xfrm>
              <a:off x="3435870" y="2800065"/>
              <a:ext cx="92400" cy="411825"/>
              <a:chOff x="845575" y="2563700"/>
              <a:chExt cx="92400" cy="411825"/>
            </a:xfrm>
          </p:grpSpPr>
          <p:sp>
            <p:nvSpPr>
              <p:cNvPr id="192" name="Google Shape;192;g24932c0d593_2_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g24932c0d593_2_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194" name="Google Shape;194;g24932c0d593_2_0"/>
          <p:cNvGrpSpPr/>
          <p:nvPr/>
        </p:nvGrpSpPr>
        <p:grpSpPr>
          <a:xfrm>
            <a:off x="3771113" y="2725463"/>
            <a:ext cx="2020574" cy="2402962"/>
            <a:chOff x="4054647" y="2483135"/>
            <a:chExt cx="2020574" cy="2137867"/>
          </a:xfrm>
        </p:grpSpPr>
        <p:sp>
          <p:nvSpPr>
            <p:cNvPr id="195" name="Google Shape;195;g24932c0d593_2_0"/>
            <p:cNvSpPr/>
            <p:nvPr/>
          </p:nvSpPr>
          <p:spPr>
            <a:xfrm>
              <a:off x="4780421" y="3079475"/>
              <a:ext cx="1294800" cy="133500"/>
            </a:xfrm>
            <a:prstGeom prst="rect">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g24932c0d593_2_0"/>
            <p:cNvGrpSpPr/>
            <p:nvPr/>
          </p:nvGrpSpPr>
          <p:grpSpPr>
            <a:xfrm rot="10800000">
              <a:off x="4737413" y="3079467"/>
              <a:ext cx="92400" cy="411825"/>
              <a:chOff x="2070100" y="2563700"/>
              <a:chExt cx="92400" cy="411825"/>
            </a:xfrm>
          </p:grpSpPr>
          <p:cxnSp>
            <p:nvCxnSpPr>
              <p:cNvPr id="197" name="Google Shape;197;g24932c0d593_2_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98" name="Google Shape;198;g24932c0d593_2_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g24932c0d593_2_0"/>
            <p:cNvSpPr txBox="1"/>
            <p:nvPr/>
          </p:nvSpPr>
          <p:spPr>
            <a:xfrm>
              <a:off x="4422937" y="2483135"/>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500">
                  <a:latin typeface="Roboto"/>
                  <a:ea typeface="Roboto"/>
                  <a:cs typeface="Roboto"/>
                  <a:sym typeface="Roboto"/>
                </a:rPr>
                <a:t>Feb 2021</a:t>
              </a:r>
              <a:endParaRPr b="1" sz="1500">
                <a:latin typeface="Roboto"/>
                <a:ea typeface="Roboto"/>
                <a:cs typeface="Roboto"/>
                <a:sym typeface="Roboto"/>
              </a:endParaRPr>
            </a:p>
          </p:txBody>
        </p:sp>
        <p:sp>
          <p:nvSpPr>
            <p:cNvPr id="200" name="Google Shape;200;g24932c0d593_2_0"/>
            <p:cNvSpPr txBox="1"/>
            <p:nvPr/>
          </p:nvSpPr>
          <p:spPr>
            <a:xfrm>
              <a:off x="4054647" y="3677201"/>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Roboto"/>
                  <a:ea typeface="Roboto"/>
                  <a:cs typeface="Roboto"/>
                  <a:sym typeface="Roboto"/>
                </a:rPr>
                <a:t>21 February - </a:t>
              </a:r>
              <a:r>
                <a:rPr lang="en-US" sz="1100">
                  <a:latin typeface="Roboto"/>
                  <a:ea typeface="Roboto"/>
                  <a:cs typeface="Roboto"/>
                  <a:sym typeface="Roboto"/>
                </a:rPr>
                <a:t>COVID-19 vaccinations started</a:t>
              </a:r>
              <a:endParaRPr sz="11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grpSp>
        <p:nvGrpSpPr>
          <p:cNvPr id="201" name="Google Shape;201;g24932c0d593_2_0"/>
          <p:cNvGrpSpPr/>
          <p:nvPr/>
        </p:nvGrpSpPr>
        <p:grpSpPr>
          <a:xfrm>
            <a:off x="4955621" y="723923"/>
            <a:ext cx="2130771" cy="3243408"/>
            <a:chOff x="5239155" y="702405"/>
            <a:chExt cx="2130771" cy="2885595"/>
          </a:xfrm>
        </p:grpSpPr>
        <p:sp>
          <p:nvSpPr>
            <p:cNvPr id="202" name="Google Shape;202;g24932c0d593_2_0"/>
            <p:cNvSpPr/>
            <p:nvPr/>
          </p:nvSpPr>
          <p:spPr>
            <a:xfrm>
              <a:off x="6075125" y="3079475"/>
              <a:ext cx="1294800" cy="133500"/>
            </a:xfrm>
            <a:prstGeom prst="rect">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g24932c0d593_2_0"/>
            <p:cNvGrpSpPr/>
            <p:nvPr/>
          </p:nvGrpSpPr>
          <p:grpSpPr>
            <a:xfrm>
              <a:off x="6031394" y="2800065"/>
              <a:ext cx="92400" cy="411825"/>
              <a:chOff x="845575" y="2563700"/>
              <a:chExt cx="92400" cy="411825"/>
            </a:xfrm>
          </p:grpSpPr>
          <p:cxnSp>
            <p:nvCxnSpPr>
              <p:cNvPr id="204" name="Google Shape;204;g24932c0d593_2_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05" name="Google Shape;205;g24932c0d593_2_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g24932c0d593_2_0"/>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500">
                  <a:latin typeface="Roboto"/>
                  <a:ea typeface="Roboto"/>
                  <a:cs typeface="Roboto"/>
                  <a:sym typeface="Roboto"/>
                </a:rPr>
                <a:t>Jun 2021</a:t>
              </a:r>
              <a:endParaRPr b="1" sz="1500">
                <a:latin typeface="Roboto"/>
                <a:ea typeface="Roboto"/>
                <a:cs typeface="Roboto"/>
                <a:sym typeface="Roboto"/>
              </a:endParaRPr>
            </a:p>
          </p:txBody>
        </p:sp>
        <p:sp>
          <p:nvSpPr>
            <p:cNvPr id="207" name="Google Shape;207;g24932c0d593_2_0"/>
            <p:cNvSpPr txBox="1"/>
            <p:nvPr/>
          </p:nvSpPr>
          <p:spPr>
            <a:xfrm>
              <a:off x="5239155" y="702405"/>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Roboto"/>
                  <a:ea typeface="Roboto"/>
                  <a:cs typeface="Roboto"/>
                  <a:sym typeface="Roboto"/>
                </a:rPr>
                <a:t>23 June - </a:t>
              </a:r>
              <a:r>
                <a:rPr lang="en-US" sz="1100">
                  <a:solidFill>
                    <a:schemeClr val="accent1"/>
                  </a:solidFill>
                  <a:latin typeface="Roboto"/>
                  <a:ea typeface="Roboto"/>
                  <a:cs typeface="Roboto"/>
                  <a:sym typeface="Roboto"/>
                </a:rPr>
                <a:t>Delta variant outbreak</a:t>
              </a:r>
              <a:r>
                <a:rPr lang="en-US" sz="1100">
                  <a:latin typeface="Roboto"/>
                  <a:ea typeface="Roboto"/>
                  <a:cs typeface="Roboto"/>
                  <a:sym typeface="Roboto"/>
                </a:rPr>
                <a:t> putting Greater Sydney, Blue Mountains, Central Coast, Wollongong and Shellharbour into lockdown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b="1" lang="en-US" sz="1100">
                  <a:latin typeface="Roboto"/>
                  <a:ea typeface="Roboto"/>
                  <a:cs typeface="Roboto"/>
                  <a:sym typeface="Roboto"/>
                </a:rPr>
                <a:t>30 June - </a:t>
              </a:r>
              <a:r>
                <a:rPr lang="en-US" sz="1100">
                  <a:latin typeface="Roboto"/>
                  <a:ea typeface="Roboto"/>
                  <a:cs typeface="Roboto"/>
                  <a:sym typeface="Roboto"/>
                </a:rPr>
                <a:t>5637 cumulative reported cases, including 56 deaths; 2.2 million vaccines administered</a:t>
              </a:r>
              <a:endParaRPr sz="11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grpSp>
        <p:nvGrpSpPr>
          <p:cNvPr id="208" name="Google Shape;208;g24932c0d593_2_0"/>
          <p:cNvGrpSpPr/>
          <p:nvPr/>
        </p:nvGrpSpPr>
        <p:grpSpPr>
          <a:xfrm>
            <a:off x="6607200" y="2408238"/>
            <a:ext cx="2255703" cy="2175599"/>
            <a:chOff x="6890734" y="2200906"/>
            <a:chExt cx="2255703" cy="1935586"/>
          </a:xfrm>
        </p:grpSpPr>
        <p:sp>
          <p:nvSpPr>
            <p:cNvPr id="209" name="Google Shape;209;g24932c0d593_2_0"/>
            <p:cNvSpPr/>
            <p:nvPr/>
          </p:nvSpPr>
          <p:spPr>
            <a:xfrm>
              <a:off x="7369837" y="3079475"/>
              <a:ext cx="1776600" cy="133500"/>
            </a:xfrm>
            <a:prstGeom prst="rect">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g24932c0d593_2_0"/>
            <p:cNvGrpSpPr/>
            <p:nvPr/>
          </p:nvGrpSpPr>
          <p:grpSpPr>
            <a:xfrm rot="10800000">
              <a:off x="7328221" y="3079467"/>
              <a:ext cx="92400" cy="411825"/>
              <a:chOff x="2070100" y="2563700"/>
              <a:chExt cx="92400" cy="411825"/>
            </a:xfrm>
          </p:grpSpPr>
          <p:cxnSp>
            <p:nvCxnSpPr>
              <p:cNvPr id="211" name="Google Shape;211;g24932c0d593_2_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12" name="Google Shape;212;g24932c0d593_2_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g24932c0d593_2_0"/>
            <p:cNvSpPr txBox="1"/>
            <p:nvPr/>
          </p:nvSpPr>
          <p:spPr>
            <a:xfrm>
              <a:off x="7001521" y="220090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500">
                  <a:latin typeface="Roboto"/>
                  <a:ea typeface="Roboto"/>
                  <a:cs typeface="Roboto"/>
                  <a:sym typeface="Roboto"/>
                </a:rPr>
                <a:t>Post Jun 2021</a:t>
              </a:r>
              <a:endParaRPr b="1" sz="1500">
                <a:latin typeface="Roboto"/>
                <a:ea typeface="Roboto"/>
                <a:cs typeface="Roboto"/>
                <a:sym typeface="Roboto"/>
              </a:endParaRPr>
            </a:p>
          </p:txBody>
        </p:sp>
        <p:sp>
          <p:nvSpPr>
            <p:cNvPr id="214" name="Google Shape;214;g24932c0d593_2_0"/>
            <p:cNvSpPr txBox="1"/>
            <p:nvPr/>
          </p:nvSpPr>
          <p:spPr>
            <a:xfrm>
              <a:off x="6890734" y="3638792"/>
              <a:ext cx="16830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Roboto"/>
                  <a:ea typeface="Roboto"/>
                  <a:cs typeface="Roboto"/>
                  <a:sym typeface="Roboto"/>
                </a:rPr>
                <a:t>11 October -  </a:t>
              </a:r>
              <a:r>
                <a:rPr lang="en-US" sz="1100">
                  <a:solidFill>
                    <a:schemeClr val="accent1"/>
                  </a:solidFill>
                  <a:latin typeface="Roboto"/>
                  <a:ea typeface="Roboto"/>
                  <a:cs typeface="Roboto"/>
                  <a:sym typeface="Roboto"/>
                </a:rPr>
                <a:t>Lockdown ended</a:t>
              </a:r>
              <a:endParaRPr sz="1100">
                <a:solidFill>
                  <a:schemeClr val="accent1"/>
                </a:solidFill>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b="1" lang="en-US" sz="1100">
                  <a:latin typeface="Roboto"/>
                  <a:ea typeface="Roboto"/>
                  <a:cs typeface="Roboto"/>
                  <a:sym typeface="Roboto"/>
                </a:rPr>
                <a:t>1 November - </a:t>
              </a:r>
              <a:r>
                <a:rPr lang="en-US" sz="1100">
                  <a:solidFill>
                    <a:schemeClr val="accent1"/>
                  </a:solidFill>
                  <a:latin typeface="Roboto"/>
                  <a:ea typeface="Roboto"/>
                  <a:cs typeface="Roboto"/>
                  <a:sym typeface="Roboto"/>
                </a:rPr>
                <a:t>International borders </a:t>
              </a:r>
              <a:r>
                <a:rPr lang="en-US" sz="1100">
                  <a:solidFill>
                    <a:schemeClr val="accent1"/>
                  </a:solidFill>
                  <a:latin typeface="Roboto"/>
                  <a:ea typeface="Roboto"/>
                  <a:cs typeface="Roboto"/>
                  <a:sym typeface="Roboto"/>
                </a:rPr>
                <a:t>reopened</a:t>
              </a:r>
              <a:r>
                <a:rPr lang="en-US" sz="1100">
                  <a:latin typeface="Roboto"/>
                  <a:ea typeface="Roboto"/>
                  <a:cs typeface="Roboto"/>
                  <a:sym typeface="Roboto"/>
                </a:rPr>
                <a:t> for fully vaccinated</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b="1" lang="en-US" sz="1100">
                  <a:latin typeface="Roboto"/>
                  <a:ea typeface="Roboto"/>
                  <a:cs typeface="Roboto"/>
                  <a:sym typeface="Roboto"/>
                </a:rPr>
                <a:t>28 November - </a:t>
              </a:r>
              <a:r>
                <a:rPr lang="en-US" sz="1100">
                  <a:latin typeface="Roboto"/>
                  <a:ea typeface="Roboto"/>
                  <a:cs typeface="Roboto"/>
                  <a:sym typeface="Roboto"/>
                </a:rPr>
                <a:t>Omicron variant detected</a:t>
              </a:r>
              <a:endParaRPr sz="11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4a0f70830a_1_463"/>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Recommendations</a:t>
            </a:r>
            <a:endParaRPr/>
          </a:p>
          <a:p>
            <a:pPr indent="0" lvl="0" marL="0" rtl="0" algn="l">
              <a:lnSpc>
                <a:spcPct val="100000"/>
              </a:lnSpc>
              <a:spcBef>
                <a:spcPts val="0"/>
              </a:spcBef>
              <a:spcAft>
                <a:spcPts val="0"/>
              </a:spcAft>
              <a:buSzPts val="1400"/>
              <a:buNone/>
            </a:pPr>
            <a:r>
              <a:rPr lang="en-US"/>
              <a:t> </a:t>
            </a:r>
            <a:endParaRPr/>
          </a:p>
        </p:txBody>
      </p:sp>
      <p:sp>
        <p:nvSpPr>
          <p:cNvPr id="635" name="Google Shape;635;g24a0f70830a_1_463"/>
          <p:cNvSpPr txBox="1"/>
          <p:nvPr>
            <p:ph idx="1" type="body"/>
          </p:nvPr>
        </p:nvSpPr>
        <p:spPr>
          <a:xfrm>
            <a:off x="406050" y="776700"/>
            <a:ext cx="8331900" cy="60813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fontScale="85000" lnSpcReduction="10000"/>
          </a:bodyPr>
          <a:lstStyle/>
          <a:p>
            <a:pPr indent="-366236" lvl="0" marL="457200" rtl="0" algn="l">
              <a:lnSpc>
                <a:spcPct val="150000"/>
              </a:lnSpc>
              <a:spcBef>
                <a:spcPts val="0"/>
              </a:spcBef>
              <a:spcAft>
                <a:spcPts val="0"/>
              </a:spcAft>
              <a:buSzPct val="100000"/>
              <a:buChar char="●"/>
            </a:pPr>
            <a:r>
              <a:rPr b="1" lang="en-US" sz="2550"/>
              <a:t>Assumptions and limitations </a:t>
            </a:r>
            <a:endParaRPr b="1" sz="2550"/>
          </a:p>
          <a:p>
            <a:pPr indent="-347344" lvl="1" marL="914400" rtl="0" algn="l">
              <a:lnSpc>
                <a:spcPct val="150000"/>
              </a:lnSpc>
              <a:spcBef>
                <a:spcPts val="0"/>
              </a:spcBef>
              <a:spcAft>
                <a:spcPts val="0"/>
              </a:spcAft>
              <a:buSzPct val="100000"/>
              <a:buChar char="○"/>
            </a:pPr>
            <a:r>
              <a:rPr lang="en-US" sz="2200"/>
              <a:t>The forecast model like Transformer could capture the patterns from the past data, but we assume there is not a particular event cannot be forecasted using the training data (COVID).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rPr lang="en-US" sz="2200"/>
              <a:t>		For example, if there is an economy crisis in the future… </a:t>
            </a:r>
            <a:endParaRPr sz="2200"/>
          </a:p>
          <a:p>
            <a:pPr indent="0" lvl="0" marL="0" rtl="0" algn="l">
              <a:lnSpc>
                <a:spcPct val="150000"/>
              </a:lnSpc>
              <a:spcBef>
                <a:spcPts val="0"/>
              </a:spcBef>
              <a:spcAft>
                <a:spcPts val="0"/>
              </a:spcAft>
              <a:buNone/>
            </a:pPr>
            <a:r>
              <a:t/>
            </a:r>
            <a:endParaRPr sz="2200"/>
          </a:p>
          <a:p>
            <a:pPr indent="-347344" lvl="1" marL="914400" rtl="0" algn="l">
              <a:lnSpc>
                <a:spcPct val="150000"/>
              </a:lnSpc>
              <a:spcBef>
                <a:spcPts val="0"/>
              </a:spcBef>
              <a:spcAft>
                <a:spcPts val="0"/>
              </a:spcAft>
              <a:buSzPct val="100000"/>
              <a:buChar char="○"/>
            </a:pPr>
            <a:r>
              <a:rPr lang="en-US" sz="2200"/>
              <a:t>Deep learning forecast model is just a statistical inference, not causal inference. </a:t>
            </a:r>
            <a:endParaRPr sz="2200"/>
          </a:p>
          <a:p>
            <a:pPr indent="0" lvl="0" marL="914400" rtl="0" algn="l">
              <a:lnSpc>
                <a:spcPct val="150000"/>
              </a:lnSpc>
              <a:spcBef>
                <a:spcPts val="0"/>
              </a:spcBef>
              <a:spcAft>
                <a:spcPts val="0"/>
              </a:spcAft>
              <a:buNone/>
            </a:pPr>
            <a:r>
              <a:t/>
            </a:r>
            <a:endParaRPr sz="2200"/>
          </a:p>
          <a:p>
            <a:pPr indent="0" lvl="0" marL="914400" rtl="0" algn="l">
              <a:lnSpc>
                <a:spcPct val="150000"/>
              </a:lnSpc>
              <a:spcBef>
                <a:spcPts val="0"/>
              </a:spcBef>
              <a:spcAft>
                <a:spcPts val="0"/>
              </a:spcAft>
              <a:buNone/>
            </a:pPr>
            <a:r>
              <a:rPr lang="en-US" sz="2200"/>
              <a:t>For example, if we forecast a specific region’s business which received the grants but close in the following month, we could say there might be some relationship between the business close and the business grant, but the business grant does not have a causal effect on the business close. </a:t>
            </a:r>
            <a:endParaRPr sz="2200"/>
          </a:p>
          <a:p>
            <a:pPr indent="0" lvl="0" marL="0" rtl="0" algn="l">
              <a:lnSpc>
                <a:spcPct val="150000"/>
              </a:lnSpc>
              <a:spcBef>
                <a:spcPts val="0"/>
              </a:spcBef>
              <a:spcAft>
                <a:spcPts val="0"/>
              </a:spcAft>
              <a:buNone/>
            </a:pPr>
            <a:r>
              <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4a0f70830a_1_494"/>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Recommendations</a:t>
            </a:r>
            <a:endParaRPr/>
          </a:p>
          <a:p>
            <a:pPr indent="0" lvl="0" marL="0" rtl="0" algn="l">
              <a:lnSpc>
                <a:spcPct val="100000"/>
              </a:lnSpc>
              <a:spcBef>
                <a:spcPts val="0"/>
              </a:spcBef>
              <a:spcAft>
                <a:spcPts val="0"/>
              </a:spcAft>
              <a:buSzPts val="1400"/>
              <a:buNone/>
            </a:pPr>
            <a:r>
              <a:rPr lang="en-US"/>
              <a:t> </a:t>
            </a:r>
            <a:endParaRPr/>
          </a:p>
        </p:txBody>
      </p:sp>
      <p:sp>
        <p:nvSpPr>
          <p:cNvPr id="642" name="Google Shape;642;g24a0f70830a_1_494"/>
          <p:cNvSpPr txBox="1"/>
          <p:nvPr>
            <p:ph idx="1" type="body"/>
          </p:nvPr>
        </p:nvSpPr>
        <p:spPr>
          <a:xfrm>
            <a:off x="406050" y="776700"/>
            <a:ext cx="8331900" cy="60813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t/>
            </a:r>
            <a:endParaRPr sz="2200"/>
          </a:p>
          <a:p>
            <a:pPr indent="-368300" lvl="0" marL="457200" rtl="0" algn="l">
              <a:lnSpc>
                <a:spcPct val="150000"/>
              </a:lnSpc>
              <a:spcBef>
                <a:spcPts val="0"/>
              </a:spcBef>
              <a:spcAft>
                <a:spcPts val="0"/>
              </a:spcAft>
              <a:buSzPts val="2200"/>
              <a:buChar char="●"/>
            </a:pPr>
            <a:r>
              <a:rPr b="1" lang="en-US" sz="2200"/>
              <a:t>Automated visualization generalization method</a:t>
            </a:r>
            <a:endParaRPr b="1"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rPr lang="en-US" sz="2200"/>
              <a:t>A Python based programmed algorithm to generate the automated visualizations for the support success measurement in the BA/DA analysis. </a:t>
            </a:r>
            <a:endParaRPr sz="2200"/>
          </a:p>
          <a:p>
            <a:pPr indent="0" lvl="0" marL="457200" rtl="0" algn="l">
              <a:lnSpc>
                <a:spcPct val="150000"/>
              </a:lnSpc>
              <a:spcBef>
                <a:spcPts val="0"/>
              </a:spcBef>
              <a:spcAft>
                <a:spcPts val="0"/>
              </a:spcAft>
              <a:buNone/>
            </a:pPr>
            <a:r>
              <a:t/>
            </a:r>
            <a:endParaRPr b="1" sz="2200"/>
          </a:p>
          <a:p>
            <a:pPr indent="0" lvl="0" marL="91440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4a0f70830a_1_469"/>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Recommendations</a:t>
            </a:r>
            <a:endParaRPr/>
          </a:p>
          <a:p>
            <a:pPr indent="0" lvl="0" marL="0" rtl="0" algn="l">
              <a:lnSpc>
                <a:spcPct val="100000"/>
              </a:lnSpc>
              <a:spcBef>
                <a:spcPts val="0"/>
              </a:spcBef>
              <a:spcAft>
                <a:spcPts val="0"/>
              </a:spcAft>
              <a:buSzPts val="1400"/>
              <a:buNone/>
            </a:pPr>
            <a:r>
              <a:rPr lang="en-US"/>
              <a:t> </a:t>
            </a:r>
            <a:endParaRPr/>
          </a:p>
        </p:txBody>
      </p:sp>
      <p:sp>
        <p:nvSpPr>
          <p:cNvPr id="649" name="Google Shape;649;g24a0f70830a_1_469"/>
          <p:cNvSpPr txBox="1"/>
          <p:nvPr>
            <p:ph idx="1" type="body"/>
          </p:nvPr>
        </p:nvSpPr>
        <p:spPr>
          <a:xfrm>
            <a:off x="406050" y="776700"/>
            <a:ext cx="8331900" cy="60813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None/>
            </a:pPr>
            <a:r>
              <a:t/>
            </a:r>
            <a:endParaRPr sz="2200"/>
          </a:p>
          <a:p>
            <a:pPr indent="-368300" lvl="0" marL="457200" rtl="0" algn="l">
              <a:lnSpc>
                <a:spcPct val="150000"/>
              </a:lnSpc>
              <a:spcBef>
                <a:spcPts val="0"/>
              </a:spcBef>
              <a:spcAft>
                <a:spcPts val="0"/>
              </a:spcAft>
              <a:buSzPts val="2200"/>
              <a:buChar char="●"/>
            </a:pPr>
            <a:r>
              <a:rPr b="1" lang="en-US" sz="2200"/>
              <a:t>Automated visualization generalization method strength</a:t>
            </a:r>
            <a:endParaRPr b="1" sz="2200"/>
          </a:p>
          <a:p>
            <a:pPr indent="-368300" lvl="1" marL="914400" rtl="0" algn="l">
              <a:lnSpc>
                <a:spcPct val="150000"/>
              </a:lnSpc>
              <a:spcBef>
                <a:spcPts val="0"/>
              </a:spcBef>
              <a:spcAft>
                <a:spcPts val="0"/>
              </a:spcAft>
              <a:buSzPts val="2200"/>
              <a:buChar char="○"/>
            </a:pPr>
            <a:r>
              <a:rPr lang="en-US" sz="2200"/>
              <a:t>Automate the process of the BA/DA analysis’s visualizations mentioned before</a:t>
            </a:r>
            <a:endParaRPr sz="2200"/>
          </a:p>
          <a:p>
            <a:pPr indent="0" lvl="0" marL="914400" rtl="0" algn="l">
              <a:lnSpc>
                <a:spcPct val="150000"/>
              </a:lnSpc>
              <a:spcBef>
                <a:spcPts val="0"/>
              </a:spcBef>
              <a:spcAft>
                <a:spcPts val="0"/>
              </a:spcAft>
              <a:buNone/>
            </a:pPr>
            <a:r>
              <a:t/>
            </a:r>
            <a:endParaRPr sz="2200"/>
          </a:p>
          <a:p>
            <a:pPr indent="-368300" lvl="1" marL="914400" rtl="0" algn="l">
              <a:lnSpc>
                <a:spcPct val="150000"/>
              </a:lnSpc>
              <a:spcBef>
                <a:spcPts val="0"/>
              </a:spcBef>
              <a:spcAft>
                <a:spcPts val="0"/>
              </a:spcAft>
              <a:buSzPts val="2200"/>
              <a:buChar char="○"/>
            </a:pPr>
            <a:r>
              <a:rPr lang="en-US" sz="2200"/>
              <a:t>Quick, automated, and large number of  visualization generation</a:t>
            </a:r>
            <a:endParaRPr sz="2200"/>
          </a:p>
          <a:p>
            <a:pPr indent="0" lvl="0" marL="0" rtl="0" algn="l">
              <a:lnSpc>
                <a:spcPct val="150000"/>
              </a:lnSpc>
              <a:spcBef>
                <a:spcPts val="0"/>
              </a:spcBef>
              <a:spcAft>
                <a:spcPts val="0"/>
              </a:spcAft>
              <a:buNone/>
            </a:pPr>
            <a:r>
              <a:t/>
            </a:r>
            <a:endParaRPr sz="2200"/>
          </a:p>
          <a:p>
            <a:pPr indent="-368300" lvl="1" marL="914400" rtl="0" algn="l">
              <a:lnSpc>
                <a:spcPct val="150000"/>
              </a:lnSpc>
              <a:spcBef>
                <a:spcPts val="0"/>
              </a:spcBef>
              <a:spcAft>
                <a:spcPts val="0"/>
              </a:spcAft>
              <a:buSzPts val="2200"/>
              <a:buChar char="○"/>
            </a:pPr>
            <a:r>
              <a:rPr lang="en-US" sz="2200"/>
              <a:t>Take the input data go as you need, real-time updated data</a:t>
            </a:r>
            <a:endParaRPr sz="2200"/>
          </a:p>
          <a:p>
            <a:pPr indent="0" lvl="0" marL="457200" rtl="0" algn="l">
              <a:lnSpc>
                <a:spcPct val="150000"/>
              </a:lnSpc>
              <a:spcBef>
                <a:spcPts val="0"/>
              </a:spcBef>
              <a:spcAft>
                <a:spcPts val="0"/>
              </a:spcAft>
              <a:buNone/>
            </a:pPr>
            <a:r>
              <a:t/>
            </a:r>
            <a:endParaRPr b="1" sz="2200"/>
          </a:p>
          <a:p>
            <a:pPr indent="0" lvl="0" marL="91440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4a0f70830a_1_476"/>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Recommendations- Example of one </a:t>
            </a:r>
            <a:r>
              <a:rPr lang="en-US"/>
              <a:t>visualized chart</a:t>
            </a:r>
            <a:r>
              <a:rPr lang="en-US"/>
              <a:t> </a:t>
            </a:r>
            <a:endParaRPr/>
          </a:p>
          <a:p>
            <a:pPr indent="0" lvl="0" marL="0" rtl="0" algn="l">
              <a:lnSpc>
                <a:spcPct val="100000"/>
              </a:lnSpc>
              <a:spcBef>
                <a:spcPts val="0"/>
              </a:spcBef>
              <a:spcAft>
                <a:spcPts val="0"/>
              </a:spcAft>
              <a:buSzPts val="1400"/>
              <a:buNone/>
            </a:pPr>
            <a:r>
              <a:rPr lang="en-US"/>
              <a:t> </a:t>
            </a:r>
            <a:endParaRPr/>
          </a:p>
        </p:txBody>
      </p:sp>
      <p:sp>
        <p:nvSpPr>
          <p:cNvPr id="656" name="Google Shape;656;g24a0f70830a_1_476"/>
          <p:cNvSpPr txBox="1"/>
          <p:nvPr>
            <p:ph idx="1" type="body"/>
          </p:nvPr>
        </p:nvSpPr>
        <p:spPr>
          <a:xfrm>
            <a:off x="406050" y="776700"/>
            <a:ext cx="8331900" cy="60813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t/>
            </a:r>
            <a:endParaRPr sz="2200"/>
          </a:p>
          <a:p>
            <a:pPr indent="-368300" lvl="0" marL="457200" rtl="0" algn="l">
              <a:lnSpc>
                <a:spcPct val="150000"/>
              </a:lnSpc>
              <a:spcBef>
                <a:spcPts val="0"/>
              </a:spcBef>
              <a:spcAft>
                <a:spcPts val="0"/>
              </a:spcAft>
              <a:buSzPts val="2200"/>
              <a:buChar char="●"/>
            </a:pPr>
            <a:r>
              <a:rPr b="1" lang="en-US" sz="2200"/>
              <a:t>Automated visualization generalization method</a:t>
            </a:r>
            <a:endParaRPr b="1" sz="2200"/>
          </a:p>
          <a:p>
            <a:pPr indent="0" lvl="0" marL="914400" rtl="0" algn="l">
              <a:lnSpc>
                <a:spcPct val="150000"/>
              </a:lnSpc>
              <a:spcBef>
                <a:spcPts val="0"/>
              </a:spcBef>
              <a:spcAft>
                <a:spcPts val="0"/>
              </a:spcAft>
              <a:buNone/>
            </a:pPr>
            <a:r>
              <a:t/>
            </a:r>
            <a:endParaRPr sz="2200"/>
          </a:p>
          <a:p>
            <a:pPr indent="0" lvl="0" marL="457200" rtl="0" algn="l">
              <a:lnSpc>
                <a:spcPct val="150000"/>
              </a:lnSpc>
              <a:spcBef>
                <a:spcPts val="0"/>
              </a:spcBef>
              <a:spcAft>
                <a:spcPts val="0"/>
              </a:spcAft>
              <a:buNone/>
            </a:pPr>
            <a:r>
              <a:t/>
            </a:r>
            <a:endParaRPr b="1" sz="2200"/>
          </a:p>
          <a:p>
            <a:pPr indent="0" lvl="0" marL="91440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p:txBody>
      </p:sp>
      <p:pic>
        <p:nvPicPr>
          <p:cNvPr id="657" name="Google Shape;657;g24a0f70830a_1_476"/>
          <p:cNvPicPr preferRelativeResize="0"/>
          <p:nvPr/>
        </p:nvPicPr>
        <p:blipFill>
          <a:blip r:embed="rId3">
            <a:alphaModFix/>
          </a:blip>
          <a:stretch>
            <a:fillRect/>
          </a:stretch>
        </p:blipFill>
        <p:spPr>
          <a:xfrm>
            <a:off x="-25400" y="97155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24a0f70830a_1_482"/>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Recommendations-The overview of all outputs</a:t>
            </a:r>
            <a:endParaRPr/>
          </a:p>
          <a:p>
            <a:pPr indent="0" lvl="0" marL="0" rtl="0" algn="l">
              <a:lnSpc>
                <a:spcPct val="100000"/>
              </a:lnSpc>
              <a:spcBef>
                <a:spcPts val="0"/>
              </a:spcBef>
              <a:spcAft>
                <a:spcPts val="0"/>
              </a:spcAft>
              <a:buSzPts val="1400"/>
              <a:buNone/>
            </a:pPr>
            <a:r>
              <a:rPr lang="en-US"/>
              <a:t> </a:t>
            </a:r>
            <a:endParaRPr/>
          </a:p>
        </p:txBody>
      </p:sp>
      <p:sp>
        <p:nvSpPr>
          <p:cNvPr id="664" name="Google Shape;664;g24a0f70830a_1_482"/>
          <p:cNvSpPr txBox="1"/>
          <p:nvPr>
            <p:ph idx="1" type="body"/>
          </p:nvPr>
        </p:nvSpPr>
        <p:spPr>
          <a:xfrm>
            <a:off x="406050" y="776700"/>
            <a:ext cx="8331900" cy="60813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t/>
            </a:r>
            <a:endParaRPr sz="2200"/>
          </a:p>
          <a:p>
            <a:pPr indent="-368300" lvl="0" marL="457200" rtl="0" algn="l">
              <a:lnSpc>
                <a:spcPct val="150000"/>
              </a:lnSpc>
              <a:spcBef>
                <a:spcPts val="0"/>
              </a:spcBef>
              <a:spcAft>
                <a:spcPts val="0"/>
              </a:spcAft>
              <a:buSzPts val="2200"/>
              <a:buChar char="●"/>
            </a:pPr>
            <a:r>
              <a:rPr b="1" lang="en-US" sz="2200"/>
              <a:t>Automated visualization generalization method</a:t>
            </a:r>
            <a:endParaRPr b="1" sz="2200"/>
          </a:p>
          <a:p>
            <a:pPr indent="0" lvl="0" marL="914400" rtl="0" algn="l">
              <a:lnSpc>
                <a:spcPct val="150000"/>
              </a:lnSpc>
              <a:spcBef>
                <a:spcPts val="0"/>
              </a:spcBef>
              <a:spcAft>
                <a:spcPts val="0"/>
              </a:spcAft>
              <a:buNone/>
            </a:pPr>
            <a:r>
              <a:t/>
            </a:r>
            <a:endParaRPr sz="2200"/>
          </a:p>
          <a:p>
            <a:pPr indent="0" lvl="0" marL="457200" rtl="0" algn="l">
              <a:lnSpc>
                <a:spcPct val="150000"/>
              </a:lnSpc>
              <a:spcBef>
                <a:spcPts val="0"/>
              </a:spcBef>
              <a:spcAft>
                <a:spcPts val="0"/>
              </a:spcAft>
              <a:buNone/>
            </a:pPr>
            <a:r>
              <a:t/>
            </a:r>
            <a:endParaRPr b="1" sz="2200"/>
          </a:p>
          <a:p>
            <a:pPr indent="0" lvl="0" marL="91440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b="1" sz="2200"/>
          </a:p>
          <a:p>
            <a:pPr indent="0" lvl="0" marL="457200" rtl="0" algn="l">
              <a:lnSpc>
                <a:spcPct val="150000"/>
              </a:lnSpc>
              <a:spcBef>
                <a:spcPts val="0"/>
              </a:spcBef>
              <a:spcAft>
                <a:spcPts val="0"/>
              </a:spcAft>
              <a:buNone/>
            </a:pPr>
            <a:r>
              <a:t/>
            </a:r>
            <a:endParaRPr b="1" sz="2200"/>
          </a:p>
        </p:txBody>
      </p:sp>
      <p:pic>
        <p:nvPicPr>
          <p:cNvPr id="665" name="Google Shape;665;g24a0f70830a_1_482"/>
          <p:cNvPicPr preferRelativeResize="0"/>
          <p:nvPr/>
        </p:nvPicPr>
        <p:blipFill>
          <a:blip r:embed="rId3">
            <a:alphaModFix/>
          </a:blip>
          <a:stretch>
            <a:fillRect/>
          </a:stretch>
        </p:blipFill>
        <p:spPr>
          <a:xfrm>
            <a:off x="270500" y="1681175"/>
            <a:ext cx="8603000" cy="46917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24a0f70830a_1_488"/>
          <p:cNvSpPr txBox="1"/>
          <p:nvPr>
            <p:ph type="title"/>
          </p:nvPr>
        </p:nvSpPr>
        <p:spPr>
          <a:xfrm>
            <a:off x="457200" y="117475"/>
            <a:ext cx="11527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Recommendations</a:t>
            </a:r>
            <a:endParaRPr/>
          </a:p>
          <a:p>
            <a:pPr indent="0" lvl="0" marL="0" rtl="0" algn="l">
              <a:lnSpc>
                <a:spcPct val="100000"/>
              </a:lnSpc>
              <a:spcBef>
                <a:spcPts val="0"/>
              </a:spcBef>
              <a:spcAft>
                <a:spcPts val="0"/>
              </a:spcAft>
              <a:buSzPts val="1400"/>
              <a:buNone/>
            </a:pPr>
            <a:r>
              <a:rPr lang="en-US"/>
              <a:t> </a:t>
            </a:r>
            <a:endParaRPr/>
          </a:p>
        </p:txBody>
      </p:sp>
      <p:sp>
        <p:nvSpPr>
          <p:cNvPr id="672" name="Google Shape;672;g24a0f70830a_1_488"/>
          <p:cNvSpPr txBox="1"/>
          <p:nvPr>
            <p:ph idx="1" type="body"/>
          </p:nvPr>
        </p:nvSpPr>
        <p:spPr>
          <a:xfrm>
            <a:off x="406050" y="776700"/>
            <a:ext cx="8738100" cy="5933100"/>
          </a:xfrm>
          <a:prstGeom prst="rect">
            <a:avLst/>
          </a:prstGeom>
          <a:noFill/>
          <a:ln>
            <a:noFill/>
          </a:ln>
          <a:effectLst>
            <a:outerShdw blurRad="814388" rotWithShape="0" algn="bl" dir="5400000" dist="19050">
              <a:srgbClr val="000000">
                <a:alpha val="0"/>
              </a:srgbClr>
            </a:outerShdw>
          </a:effectLst>
        </p:spPr>
        <p:txBody>
          <a:bodyPr anchorCtr="0" anchor="t" bIns="45700" lIns="91425" spcFirstLastPara="1" rIns="91425" wrap="square" tIns="45700">
            <a:normAutofit fontScale="92500" lnSpcReduction="20000"/>
          </a:bodyPr>
          <a:lstStyle/>
          <a:p>
            <a:pPr indent="0" lvl="0" marL="0" rtl="0" algn="l">
              <a:lnSpc>
                <a:spcPct val="150000"/>
              </a:lnSpc>
              <a:spcBef>
                <a:spcPts val="0"/>
              </a:spcBef>
              <a:spcAft>
                <a:spcPts val="0"/>
              </a:spcAft>
              <a:buNone/>
            </a:pPr>
            <a:r>
              <a:t/>
            </a:r>
            <a:endParaRPr sz="2200"/>
          </a:p>
          <a:p>
            <a:pPr indent="-357822" lvl="0" marL="457200" rtl="0" algn="l">
              <a:lnSpc>
                <a:spcPct val="150000"/>
              </a:lnSpc>
              <a:spcBef>
                <a:spcPts val="0"/>
              </a:spcBef>
              <a:spcAft>
                <a:spcPts val="0"/>
              </a:spcAft>
              <a:buSzPct val="100000"/>
              <a:buChar char="●"/>
            </a:pPr>
            <a:r>
              <a:rPr b="1" lang="en-US" sz="2200"/>
              <a:t>Automated visualization generalization method </a:t>
            </a:r>
            <a:r>
              <a:rPr b="1" lang="en-US" sz="2200"/>
              <a:t>future work</a:t>
            </a:r>
            <a:endParaRPr b="1" sz="2200"/>
          </a:p>
          <a:p>
            <a:pPr indent="0" lvl="0" marL="0" rtl="0" algn="l">
              <a:lnSpc>
                <a:spcPct val="150000"/>
              </a:lnSpc>
              <a:spcBef>
                <a:spcPts val="0"/>
              </a:spcBef>
              <a:spcAft>
                <a:spcPts val="0"/>
              </a:spcAft>
              <a:buNone/>
            </a:pPr>
            <a:r>
              <a:t/>
            </a:r>
            <a:endParaRPr sz="2200"/>
          </a:p>
          <a:p>
            <a:pPr indent="-357822" lvl="1" marL="914400" rtl="0" algn="l">
              <a:lnSpc>
                <a:spcPct val="150000"/>
              </a:lnSpc>
              <a:spcBef>
                <a:spcPts val="0"/>
              </a:spcBef>
              <a:spcAft>
                <a:spcPts val="0"/>
              </a:spcAft>
              <a:buSzPct val="100000"/>
              <a:buChar char="○"/>
            </a:pPr>
            <a:r>
              <a:rPr lang="en-US" sz="2200"/>
              <a:t>The representation of the automated generated visualizations should be more aesthetic and intuitive for the audience. </a:t>
            </a:r>
            <a:endParaRPr sz="2200"/>
          </a:p>
          <a:p>
            <a:pPr indent="0" lvl="0" marL="0" rtl="0" algn="l">
              <a:lnSpc>
                <a:spcPct val="150000"/>
              </a:lnSpc>
              <a:spcBef>
                <a:spcPts val="0"/>
              </a:spcBef>
              <a:spcAft>
                <a:spcPts val="0"/>
              </a:spcAft>
              <a:buNone/>
            </a:pPr>
            <a:r>
              <a:t/>
            </a:r>
            <a:endParaRPr sz="2200"/>
          </a:p>
          <a:p>
            <a:pPr indent="-357822" lvl="1" marL="914400" rtl="0" algn="l">
              <a:lnSpc>
                <a:spcPct val="150000"/>
              </a:lnSpc>
              <a:spcBef>
                <a:spcPts val="0"/>
              </a:spcBef>
              <a:spcAft>
                <a:spcPts val="0"/>
              </a:spcAft>
              <a:buSzPct val="100000"/>
              <a:buChar char="○"/>
            </a:pPr>
            <a:r>
              <a:rPr lang="en-US" sz="2200"/>
              <a:t>The algorithm need to be updated to meet the requirements not be limited to the measurement of the business close support success by industries </a:t>
            </a:r>
            <a:endParaRPr sz="2200"/>
          </a:p>
          <a:p>
            <a:pPr indent="0" lvl="0" marL="0" rtl="0" algn="l">
              <a:lnSpc>
                <a:spcPct val="150000"/>
              </a:lnSpc>
              <a:spcBef>
                <a:spcPts val="0"/>
              </a:spcBef>
              <a:spcAft>
                <a:spcPts val="0"/>
              </a:spcAft>
              <a:buClr>
                <a:schemeClr val="dk1"/>
              </a:buClr>
              <a:buSzPct val="50000"/>
              <a:buFont typeface="Arial"/>
              <a:buNone/>
            </a:pPr>
            <a:r>
              <a:t/>
            </a:r>
            <a:endParaRPr sz="2200"/>
          </a:p>
          <a:p>
            <a:pPr indent="-357822" lvl="1" marL="914400" rtl="0" algn="l">
              <a:lnSpc>
                <a:spcPct val="150000"/>
              </a:lnSpc>
              <a:spcBef>
                <a:spcPts val="0"/>
              </a:spcBef>
              <a:spcAft>
                <a:spcPts val="0"/>
              </a:spcAft>
              <a:buSzPct val="100000"/>
              <a:buChar char="○"/>
            </a:pPr>
            <a:r>
              <a:rPr lang="en-US" sz="2200"/>
              <a:t>A user-friendly interface needed to be designed as the algorithm in coding might be hard for the users to use and store the output</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4"/>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4800"/>
              <a:t>Thank you !!!</a:t>
            </a:r>
            <a:endParaRPr/>
          </a:p>
        </p:txBody>
      </p:sp>
      <p:sp>
        <p:nvSpPr>
          <p:cNvPr id="678" name="Google Shape;678;p14"/>
          <p:cNvSpPr txBox="1"/>
          <p:nvPr>
            <p:ph idx="1" type="body"/>
          </p:nvPr>
        </p:nvSpPr>
        <p:spPr>
          <a:xfrm>
            <a:off x="250824" y="1620838"/>
            <a:ext cx="8663100" cy="4680000"/>
          </a:xfrm>
          <a:prstGeom prst="rect">
            <a:avLst/>
          </a:prstGeom>
          <a:noFill/>
          <a:ln>
            <a:noFill/>
          </a:ln>
        </p:spPr>
        <p:txBody>
          <a:bodyPr anchorCtr="0" anchor="t" bIns="45700" lIns="91425" spcFirstLastPara="1" rIns="91425" wrap="square" tIns="45700">
            <a:normAutofit/>
          </a:bodyPr>
          <a:lstStyle/>
          <a:p>
            <a:pPr indent="-190500" lvl="0" marL="342900" rtl="0" algn="l">
              <a:lnSpc>
                <a:spcPct val="100000"/>
              </a:lnSpc>
              <a:spcBef>
                <a:spcPts val="0"/>
              </a:spcBef>
              <a:spcAft>
                <a:spcPts val="0"/>
              </a:spcAft>
              <a:buClr>
                <a:schemeClr val="dk1"/>
              </a:buClr>
              <a:buSzPts val="2400"/>
              <a:buNone/>
            </a:pPr>
            <a:r>
              <a:t/>
            </a:r>
            <a:endParaRPr/>
          </a:p>
          <a:p>
            <a:pPr indent="-190500" lvl="0" marL="342900" rtl="0" algn="l">
              <a:lnSpc>
                <a:spcPct val="100000"/>
              </a:lnSpc>
              <a:spcBef>
                <a:spcPts val="1000"/>
              </a:spcBef>
              <a:spcAft>
                <a:spcPts val="0"/>
              </a:spcAft>
              <a:buClr>
                <a:schemeClr val="dk1"/>
              </a:buClr>
              <a:buSzPts val="2400"/>
              <a:buNone/>
            </a:pPr>
            <a:r>
              <a:t/>
            </a:r>
            <a:endParaRPr/>
          </a:p>
        </p:txBody>
      </p:sp>
      <p:sp>
        <p:nvSpPr>
          <p:cNvPr id="679" name="Google Shape;679;p14"/>
          <p:cNvSpPr txBox="1"/>
          <p:nvPr>
            <p:ph idx="2" type="body"/>
          </p:nvPr>
        </p:nvSpPr>
        <p:spPr>
          <a:xfrm>
            <a:off x="250825" y="1268413"/>
            <a:ext cx="8662988" cy="485791"/>
          </a:xfrm>
          <a:prstGeom prst="rect">
            <a:avLst/>
          </a:prstGeom>
          <a:noFill/>
          <a:ln>
            <a:noFill/>
          </a:ln>
        </p:spPr>
        <p:txBody>
          <a:bodyPr anchorCtr="0" anchor="ctr" bIns="0" lIns="91425" spcFirstLastPara="1" rIns="0" wrap="square" tIns="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t/>
            </a:r>
            <a:endParaRPr/>
          </a:p>
        </p:txBody>
      </p:sp>
      <p:pic>
        <p:nvPicPr>
          <p:cNvPr id="680" name="Google Shape;680;p14"/>
          <p:cNvPicPr preferRelativeResize="0"/>
          <p:nvPr/>
        </p:nvPicPr>
        <p:blipFill rotWithShape="1">
          <a:blip r:embed="rId3">
            <a:alphaModFix/>
          </a:blip>
          <a:srcRect b="0" l="0" r="0" t="0"/>
          <a:stretch/>
        </p:blipFill>
        <p:spPr>
          <a:xfrm>
            <a:off x="2648425" y="1754200"/>
            <a:ext cx="4242950" cy="381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4846c3088c_1_143"/>
          <p:cNvSpPr txBox="1"/>
          <p:nvPr>
            <p:ph type="title"/>
          </p:nvPr>
        </p:nvSpPr>
        <p:spPr>
          <a:xfrm>
            <a:off x="457200" y="1174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AREAS WHERE SUPPORT ARE NEEDED IN NSW</a:t>
            </a:r>
            <a:endParaRPr/>
          </a:p>
        </p:txBody>
      </p:sp>
      <p:sp>
        <p:nvSpPr>
          <p:cNvPr id="221" name="Google Shape;221;g24846c3088c_1_143"/>
          <p:cNvSpPr txBox="1"/>
          <p:nvPr>
            <p:ph idx="1" type="body"/>
          </p:nvPr>
        </p:nvSpPr>
        <p:spPr>
          <a:xfrm>
            <a:off x="457200" y="1358900"/>
            <a:ext cx="8229600" cy="1922100"/>
          </a:xfrm>
          <a:prstGeom prst="rect">
            <a:avLst/>
          </a:prstGeom>
          <a:noFill/>
          <a:ln>
            <a:noFill/>
          </a:ln>
        </p:spPr>
        <p:txBody>
          <a:bodyPr anchorCtr="0" anchor="t" bIns="45700" lIns="91425" spcFirstLastPara="1" rIns="91425" wrap="square" tIns="45700">
            <a:normAutofit lnSpcReduction="10000"/>
          </a:bodyPr>
          <a:lstStyle/>
          <a:p>
            <a:pPr indent="-368300" lvl="0" marL="457200" rtl="0" algn="l">
              <a:lnSpc>
                <a:spcPct val="150000"/>
              </a:lnSpc>
              <a:spcBef>
                <a:spcPts val="0"/>
              </a:spcBef>
              <a:spcAft>
                <a:spcPts val="0"/>
              </a:spcAft>
              <a:buSzPts val="2200"/>
              <a:buChar char="❏"/>
            </a:pPr>
            <a:r>
              <a:rPr b="1" lang="en-US" sz="2200"/>
              <a:t>Tourism</a:t>
            </a:r>
            <a:endParaRPr b="1" sz="2200"/>
          </a:p>
          <a:p>
            <a:pPr indent="-368300" lvl="0" marL="457200" rtl="0" algn="l">
              <a:lnSpc>
                <a:spcPct val="150000"/>
              </a:lnSpc>
              <a:spcBef>
                <a:spcPts val="0"/>
              </a:spcBef>
              <a:spcAft>
                <a:spcPts val="0"/>
              </a:spcAft>
              <a:buSzPts val="2200"/>
              <a:buChar char="●"/>
            </a:pPr>
            <a:r>
              <a:rPr lang="en-US" sz="2200"/>
              <a:t>The main economic and employment source in Australia and NSW</a:t>
            </a:r>
            <a:endParaRPr sz="2200"/>
          </a:p>
          <a:p>
            <a:pPr indent="-368300" lvl="0" marL="457200" rtl="0" algn="l">
              <a:lnSpc>
                <a:spcPct val="150000"/>
              </a:lnSpc>
              <a:spcBef>
                <a:spcPts val="0"/>
              </a:spcBef>
              <a:spcAft>
                <a:spcPts val="0"/>
              </a:spcAft>
              <a:buSzPts val="2200"/>
              <a:buChar char="●"/>
            </a:pPr>
            <a:r>
              <a:rPr lang="en-US" sz="2200"/>
              <a:t>To control the spread, government </a:t>
            </a:r>
            <a:r>
              <a:rPr lang="en-US" sz="2200"/>
              <a:t>prohibited</a:t>
            </a:r>
            <a:r>
              <a:rPr lang="en-US" sz="2200"/>
              <a:t> entry to borders, resulting in an immense hit for Australia and NSW tourism industry.</a:t>
            </a:r>
            <a:endParaRPr b="1" sz="2200"/>
          </a:p>
        </p:txBody>
      </p:sp>
      <p:sp>
        <p:nvSpPr>
          <p:cNvPr id="222" name="Google Shape;222;g24846c3088c_1_143"/>
          <p:cNvSpPr txBox="1"/>
          <p:nvPr/>
        </p:nvSpPr>
        <p:spPr>
          <a:xfrm>
            <a:off x="457200" y="3392000"/>
            <a:ext cx="8073900" cy="25551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dk1"/>
              </a:buClr>
              <a:buSzPts val="2200"/>
              <a:buFont typeface="Twentieth Century"/>
              <a:buChar char="❏"/>
            </a:pPr>
            <a:r>
              <a:rPr b="1" lang="en-US" sz="2200">
                <a:solidFill>
                  <a:schemeClr val="dk1"/>
                </a:solidFill>
                <a:latin typeface="Twentieth Century"/>
                <a:ea typeface="Twentieth Century"/>
                <a:cs typeface="Twentieth Century"/>
                <a:sym typeface="Twentieth Century"/>
              </a:rPr>
              <a:t>Business close </a:t>
            </a:r>
            <a:endParaRPr b="1" sz="2200">
              <a:solidFill>
                <a:schemeClr val="dk1"/>
              </a:solidFill>
              <a:latin typeface="Twentieth Century"/>
              <a:ea typeface="Twentieth Century"/>
              <a:cs typeface="Twentieth Century"/>
              <a:sym typeface="Twentieth Century"/>
            </a:endParaRPr>
          </a:p>
          <a:p>
            <a:pPr indent="-368300" lvl="0" marL="457200" rtl="0" algn="l">
              <a:lnSpc>
                <a:spcPct val="150000"/>
              </a:lnSpc>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Many businesses closed during and after the lockdown</a:t>
            </a:r>
            <a:endParaRPr sz="2200">
              <a:solidFill>
                <a:schemeClr val="dk1"/>
              </a:solidFill>
              <a:latin typeface="Twentieth Century"/>
              <a:ea typeface="Twentieth Century"/>
              <a:cs typeface="Twentieth Century"/>
              <a:sym typeface="Twentieth Century"/>
            </a:endParaRPr>
          </a:p>
          <a:p>
            <a:pPr indent="-368300" lvl="0" marL="457200" rtl="0" algn="l">
              <a:lnSpc>
                <a:spcPct val="150000"/>
              </a:lnSpc>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Business revenue decreased seriously during and after the lockdown</a:t>
            </a:r>
            <a:endParaRPr sz="2200">
              <a:solidFill>
                <a:schemeClr val="dk1"/>
              </a:solidFill>
              <a:latin typeface="Twentieth Century"/>
              <a:ea typeface="Twentieth Century"/>
              <a:cs typeface="Twentieth Century"/>
              <a:sym typeface="Twentieth Century"/>
            </a:endParaRPr>
          </a:p>
          <a:p>
            <a:pPr indent="-368300" lvl="0" marL="457200" rtl="0" algn="l">
              <a:lnSpc>
                <a:spcPct val="150000"/>
              </a:lnSpc>
              <a:spcBef>
                <a:spcPts val="0"/>
              </a:spcBef>
              <a:spcAft>
                <a:spcPts val="0"/>
              </a:spcAft>
              <a:buClr>
                <a:schemeClr val="dk1"/>
              </a:buClr>
              <a:buSzPts val="2200"/>
              <a:buFont typeface="Twentieth Century"/>
              <a:buChar char="●"/>
            </a:pPr>
            <a:r>
              <a:rPr lang="en-US" sz="2200">
                <a:solidFill>
                  <a:schemeClr val="dk1"/>
                </a:solidFill>
                <a:latin typeface="Twentieth Century"/>
                <a:ea typeface="Twentieth Century"/>
                <a:cs typeface="Twentieth Century"/>
                <a:sym typeface="Twentieth Century"/>
              </a:rPr>
              <a:t>Different regions and industries have been impacted </a:t>
            </a:r>
            <a:endParaRPr sz="2200">
              <a:solidFill>
                <a:schemeClr val="dk1"/>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g2256fad27c0_1_133"/>
          <p:cNvSpPr txBox="1"/>
          <p:nvPr>
            <p:ph type="title"/>
          </p:nvPr>
        </p:nvSpPr>
        <p:spPr>
          <a:xfrm>
            <a:off x="154850" y="13017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TABLE OF CONTENT</a:t>
            </a:r>
            <a:endParaRPr/>
          </a:p>
        </p:txBody>
      </p:sp>
      <p:pic>
        <p:nvPicPr>
          <p:cNvPr id="229" name="Google Shape;229;g2256fad27c0_1_133"/>
          <p:cNvPicPr preferRelativeResize="0"/>
          <p:nvPr/>
        </p:nvPicPr>
        <p:blipFill>
          <a:blip r:embed="rId3">
            <a:alphaModFix/>
          </a:blip>
          <a:stretch>
            <a:fillRect/>
          </a:stretch>
        </p:blipFill>
        <p:spPr>
          <a:xfrm>
            <a:off x="154850" y="1519175"/>
            <a:ext cx="1467550" cy="4627626"/>
          </a:xfrm>
          <a:prstGeom prst="rect">
            <a:avLst/>
          </a:prstGeom>
          <a:noFill/>
          <a:ln>
            <a:noFill/>
          </a:ln>
        </p:spPr>
      </p:pic>
      <p:pic>
        <p:nvPicPr>
          <p:cNvPr id="230" name="Google Shape;230;g2256fad27c0_1_133"/>
          <p:cNvPicPr preferRelativeResize="0"/>
          <p:nvPr/>
        </p:nvPicPr>
        <p:blipFill>
          <a:blip r:embed="rId4">
            <a:alphaModFix/>
          </a:blip>
          <a:stretch>
            <a:fillRect/>
          </a:stretch>
        </p:blipFill>
        <p:spPr>
          <a:xfrm>
            <a:off x="5038600" y="1519163"/>
            <a:ext cx="1615600" cy="4627625"/>
          </a:xfrm>
          <a:prstGeom prst="rect">
            <a:avLst/>
          </a:prstGeom>
          <a:noFill/>
          <a:ln>
            <a:noFill/>
          </a:ln>
        </p:spPr>
      </p:pic>
      <p:sp>
        <p:nvSpPr>
          <p:cNvPr id="231" name="Google Shape;231;g2256fad27c0_1_133"/>
          <p:cNvSpPr txBox="1"/>
          <p:nvPr/>
        </p:nvSpPr>
        <p:spPr>
          <a:xfrm>
            <a:off x="1622400" y="1836675"/>
            <a:ext cx="3327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Business disaster background</a:t>
            </a:r>
            <a:endParaRPr b="1" i="1" sz="2000">
              <a:solidFill>
                <a:srgbClr val="B7B7B7"/>
              </a:solidFill>
              <a:latin typeface="Twentieth Century"/>
              <a:ea typeface="Twentieth Century"/>
              <a:cs typeface="Twentieth Century"/>
              <a:sym typeface="Twentieth Century"/>
            </a:endParaRPr>
          </a:p>
        </p:txBody>
      </p:sp>
      <p:sp>
        <p:nvSpPr>
          <p:cNvPr id="232" name="Google Shape;232;g2256fad27c0_1_133"/>
          <p:cNvSpPr txBox="1"/>
          <p:nvPr/>
        </p:nvSpPr>
        <p:spPr>
          <a:xfrm>
            <a:off x="1622400" y="3586688"/>
            <a:ext cx="4158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Areas where support are needed</a:t>
            </a:r>
            <a:endParaRPr i="1">
              <a:solidFill>
                <a:srgbClr val="B7B7B7"/>
              </a:solidFill>
              <a:latin typeface="Twentieth Century"/>
              <a:ea typeface="Twentieth Century"/>
              <a:cs typeface="Twentieth Century"/>
              <a:sym typeface="Twentieth Century"/>
            </a:endParaRPr>
          </a:p>
        </p:txBody>
      </p:sp>
      <p:sp>
        <p:nvSpPr>
          <p:cNvPr id="233" name="Google Shape;233;g2256fad27c0_1_133"/>
          <p:cNvSpPr txBox="1"/>
          <p:nvPr/>
        </p:nvSpPr>
        <p:spPr>
          <a:xfrm>
            <a:off x="1711300" y="5192500"/>
            <a:ext cx="33273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6D7F80"/>
                </a:solidFill>
                <a:latin typeface="Twentieth Century"/>
                <a:ea typeface="Twentieth Century"/>
                <a:cs typeface="Twentieth Century"/>
                <a:sym typeface="Twentieth Century"/>
              </a:rPr>
              <a:t>The serious impact of crisis </a:t>
            </a:r>
            <a:endParaRPr b="1" i="1" sz="2000">
              <a:solidFill>
                <a:srgbClr val="6D7F80"/>
              </a:solidFill>
              <a:latin typeface="Twentieth Century"/>
              <a:ea typeface="Twentieth Century"/>
              <a:cs typeface="Twentieth Century"/>
              <a:sym typeface="Twentieth Century"/>
            </a:endParaRPr>
          </a:p>
          <a:p>
            <a:pPr indent="0" lvl="0" marL="0" rtl="0" algn="l">
              <a:lnSpc>
                <a:spcPct val="150000"/>
              </a:lnSpc>
              <a:spcBef>
                <a:spcPts val="0"/>
              </a:spcBef>
              <a:spcAft>
                <a:spcPts val="0"/>
              </a:spcAft>
              <a:buNone/>
            </a:pPr>
            <a:r>
              <a:rPr b="1" i="1" lang="en-US" sz="2000">
                <a:solidFill>
                  <a:schemeClr val="accent1"/>
                </a:solidFill>
                <a:latin typeface="Twentieth Century"/>
                <a:ea typeface="Twentieth Century"/>
                <a:cs typeface="Twentieth Century"/>
                <a:sym typeface="Twentieth Century"/>
              </a:rPr>
              <a:t>in tourism industry</a:t>
            </a:r>
            <a:endParaRPr b="1" i="1" sz="2000">
              <a:solidFill>
                <a:schemeClr val="accent1"/>
              </a:solidFill>
              <a:latin typeface="Twentieth Century"/>
              <a:ea typeface="Twentieth Century"/>
              <a:cs typeface="Twentieth Century"/>
              <a:sym typeface="Twentieth Century"/>
            </a:endParaRPr>
          </a:p>
        </p:txBody>
      </p:sp>
      <p:sp>
        <p:nvSpPr>
          <p:cNvPr id="234" name="Google Shape;234;g2256fad27c0_1_133"/>
          <p:cNvSpPr txBox="1"/>
          <p:nvPr/>
        </p:nvSpPr>
        <p:spPr>
          <a:xfrm>
            <a:off x="6743100" y="1688563"/>
            <a:ext cx="26544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Support from NSW government</a:t>
            </a:r>
            <a:endParaRPr i="1" sz="22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235" name="Google Shape;235;g2256fad27c0_1_133"/>
          <p:cNvSpPr txBox="1"/>
          <p:nvPr/>
        </p:nvSpPr>
        <p:spPr>
          <a:xfrm>
            <a:off x="6781200" y="3602138"/>
            <a:ext cx="25782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Support measurement</a:t>
            </a:r>
            <a:endParaRPr i="1" sz="1600">
              <a:solidFill>
                <a:srgbClr val="B7B7B7"/>
              </a:solidFill>
              <a:latin typeface="Twentieth Century"/>
              <a:ea typeface="Twentieth Century"/>
              <a:cs typeface="Twentieth Century"/>
              <a:sym typeface="Twentieth Century"/>
            </a:endParaRPr>
          </a:p>
        </p:txBody>
      </p:sp>
      <p:sp>
        <p:nvSpPr>
          <p:cNvPr id="236" name="Google Shape;236;g2256fad27c0_1_133"/>
          <p:cNvSpPr txBox="1"/>
          <p:nvPr/>
        </p:nvSpPr>
        <p:spPr>
          <a:xfrm>
            <a:off x="6743100" y="5040725"/>
            <a:ext cx="2108100" cy="13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2000">
                <a:solidFill>
                  <a:srgbClr val="B7B7B7"/>
                </a:solidFill>
                <a:latin typeface="Twentieth Century"/>
                <a:ea typeface="Twentieth Century"/>
                <a:cs typeface="Twentieth Century"/>
                <a:sym typeface="Twentieth Century"/>
              </a:rPr>
              <a:t>Recommendations for future support</a:t>
            </a:r>
            <a:endParaRPr i="1" sz="2400">
              <a:solidFill>
                <a:srgbClr val="B7B7B7"/>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2166a693a9_0_28"/>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TOURISM IN NSW</a:t>
            </a:r>
            <a:endParaRPr/>
          </a:p>
        </p:txBody>
      </p:sp>
      <p:sp>
        <p:nvSpPr>
          <p:cNvPr id="243" name="Google Shape;243;g22166a693a9_0_28"/>
          <p:cNvSpPr txBox="1"/>
          <p:nvPr>
            <p:ph idx="1" type="body"/>
          </p:nvPr>
        </p:nvSpPr>
        <p:spPr>
          <a:xfrm>
            <a:off x="93100" y="1178125"/>
            <a:ext cx="8565900" cy="50196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000"/>
              </a:spcBef>
              <a:spcAft>
                <a:spcPts val="0"/>
              </a:spcAft>
              <a:buSzPts val="2200"/>
              <a:buChar char="❏"/>
            </a:pPr>
            <a:r>
              <a:rPr b="1" lang="en-US" sz="2200"/>
              <a:t>The main economic source in Australia and NSW</a:t>
            </a:r>
            <a:endParaRPr b="1" sz="2200"/>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b="1"/>
          </a:p>
          <a:p>
            <a:pPr indent="0" lvl="0" marL="914400" rtl="0" algn="l">
              <a:lnSpc>
                <a:spcPct val="115000"/>
              </a:lnSpc>
              <a:spcBef>
                <a:spcPts val="1000"/>
              </a:spcBef>
              <a:spcAft>
                <a:spcPts val="0"/>
              </a:spcAft>
              <a:buNone/>
            </a:pPr>
            <a:r>
              <a:t/>
            </a:r>
            <a:endParaRPr/>
          </a:p>
        </p:txBody>
      </p:sp>
      <p:pic>
        <p:nvPicPr>
          <p:cNvPr id="244" name="Google Shape;244;g22166a693a9_0_28"/>
          <p:cNvPicPr preferRelativeResize="0"/>
          <p:nvPr/>
        </p:nvPicPr>
        <p:blipFill>
          <a:blip r:embed="rId3">
            <a:alphaModFix/>
          </a:blip>
          <a:stretch>
            <a:fillRect/>
          </a:stretch>
        </p:blipFill>
        <p:spPr>
          <a:xfrm>
            <a:off x="93100" y="1942675"/>
            <a:ext cx="4215300" cy="4255049"/>
          </a:xfrm>
          <a:prstGeom prst="rect">
            <a:avLst/>
          </a:prstGeom>
          <a:noFill/>
          <a:ln>
            <a:noFill/>
          </a:ln>
        </p:spPr>
      </p:pic>
      <p:pic>
        <p:nvPicPr>
          <p:cNvPr id="245" name="Google Shape;245;g22166a693a9_0_28"/>
          <p:cNvPicPr preferRelativeResize="0"/>
          <p:nvPr/>
        </p:nvPicPr>
        <p:blipFill>
          <a:blip r:embed="rId4">
            <a:alphaModFix/>
          </a:blip>
          <a:stretch>
            <a:fillRect/>
          </a:stretch>
        </p:blipFill>
        <p:spPr>
          <a:xfrm>
            <a:off x="4121525" y="1903450"/>
            <a:ext cx="4821799" cy="447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4846c3088c_1_168"/>
          <p:cNvSpPr txBox="1"/>
          <p:nvPr>
            <p:ph type="title"/>
          </p:nvPr>
        </p:nvSpPr>
        <p:spPr>
          <a:xfrm>
            <a:off x="431800" y="125425"/>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TOURISM IN NSW</a:t>
            </a:r>
            <a:endParaRPr/>
          </a:p>
        </p:txBody>
      </p:sp>
      <p:sp>
        <p:nvSpPr>
          <p:cNvPr id="252" name="Google Shape;252;g24846c3088c_1_168"/>
          <p:cNvSpPr txBox="1"/>
          <p:nvPr>
            <p:ph idx="1" type="body"/>
          </p:nvPr>
        </p:nvSpPr>
        <p:spPr>
          <a:xfrm>
            <a:off x="93100" y="1178125"/>
            <a:ext cx="8565900" cy="50196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000"/>
              </a:spcBef>
              <a:spcAft>
                <a:spcPts val="0"/>
              </a:spcAft>
              <a:buSzPts val="2200"/>
              <a:buChar char="❏"/>
            </a:pPr>
            <a:r>
              <a:rPr b="1" lang="en-US" sz="2200"/>
              <a:t>The main economic source in Australia and NSW</a:t>
            </a:r>
            <a:endParaRPr b="1" sz="2200"/>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b="1"/>
          </a:p>
          <a:p>
            <a:pPr indent="0" lvl="0" marL="914400" rtl="0" algn="l">
              <a:lnSpc>
                <a:spcPct val="115000"/>
              </a:lnSpc>
              <a:spcBef>
                <a:spcPts val="1000"/>
              </a:spcBef>
              <a:spcAft>
                <a:spcPts val="0"/>
              </a:spcAft>
              <a:buNone/>
            </a:pPr>
            <a:r>
              <a:t/>
            </a:r>
            <a:endParaRPr/>
          </a:p>
        </p:txBody>
      </p:sp>
      <p:pic>
        <p:nvPicPr>
          <p:cNvPr id="253" name="Google Shape;253;g24846c3088c_1_168"/>
          <p:cNvPicPr preferRelativeResize="0"/>
          <p:nvPr/>
        </p:nvPicPr>
        <p:blipFill>
          <a:blip r:embed="rId3">
            <a:alphaModFix/>
          </a:blip>
          <a:stretch>
            <a:fillRect/>
          </a:stretch>
        </p:blipFill>
        <p:spPr>
          <a:xfrm>
            <a:off x="1313775" y="2043250"/>
            <a:ext cx="6309550" cy="393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PT-template-standard_August15">
  <a:themeElements>
    <a:clrScheme name="The University of Sydney_Color Theme">
      <a:dk1>
        <a:srgbClr val="000000"/>
      </a:dk1>
      <a:lt1>
        <a:srgbClr val="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2015-01-08T03:10:23Z</dcterms:created>
  <dc:creator>Davy Chileshe</dc:creator>
</cp:coreProperties>
</file>